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60" r:id="rId4"/>
    <p:sldId id="259" r:id="rId5"/>
    <p:sldId id="264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uyana%20Computer\AppData\Roaming\Microsoft\Excel\2008%20Rainfall%20and%20Normals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/>
              <a:t>Comparison of Normals and Total Accumulated Actual Rainfall For Selected 
Stations across Guyana for Period Jan 01 to Nov 27, 2008</a:t>
            </a:r>
          </a:p>
        </c:rich>
      </c:tx>
      <c:layout>
        <c:manualLayout>
          <c:xMode val="edge"/>
          <c:yMode val="edge"/>
          <c:x val="0.17869034406215326"/>
          <c:y val="1.957585644371941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5449500554938949E-2"/>
          <c:y val="0.12234910277324636"/>
          <c:w val="0.85349611542730297"/>
          <c:h val="0.66068515497553049"/>
        </c:manualLayout>
      </c:layout>
      <c:barChart>
        <c:barDir val="col"/>
        <c:grouping val="clustered"/>
        <c:ser>
          <c:idx val="0"/>
          <c:order val="0"/>
          <c:tx>
            <c:v>Total Rainfall for 2008</c:v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'2008_RR_Nm'!$C$1:$BE$1</c:f>
              <c:strCache>
                <c:ptCount val="27"/>
                <c:pt idx="0">
                  <c:v>Mabaruma</c:v>
                </c:pt>
                <c:pt idx="1">
                  <c:v>Charity</c:v>
                </c:pt>
                <c:pt idx="2">
                  <c:v>Anna Regina</c:v>
                </c:pt>
                <c:pt idx="3">
                  <c:v>Capoey</c:v>
                </c:pt>
                <c:pt idx="4">
                  <c:v>Onderneeming</c:v>
                </c:pt>
                <c:pt idx="5">
                  <c:v>Uitvlugt</c:v>
                </c:pt>
                <c:pt idx="6">
                  <c:v>De Kinderen Front</c:v>
                </c:pt>
                <c:pt idx="7">
                  <c:v>Leonora</c:v>
                </c:pt>
                <c:pt idx="8">
                  <c:v>Wales</c:v>
                </c:pt>
                <c:pt idx="9">
                  <c:v>Boerasirie</c:v>
                </c:pt>
                <c:pt idx="10">
                  <c:v>Georgetown</c:v>
                </c:pt>
                <c:pt idx="11">
                  <c:v>Ogle</c:v>
                </c:pt>
                <c:pt idx="12">
                  <c:v>Enmore</c:v>
                </c:pt>
                <c:pt idx="13">
                  <c:v>Lama</c:v>
                </c:pt>
                <c:pt idx="14">
                  <c:v>La Bonne Intention</c:v>
                </c:pt>
                <c:pt idx="15">
                  <c:v>Timehri</c:v>
                </c:pt>
                <c:pt idx="16">
                  <c:v>Burma (Mards)</c:v>
                </c:pt>
                <c:pt idx="17">
                  <c:v>Blairmont</c:v>
                </c:pt>
                <c:pt idx="18">
                  <c:v>New Amsterdam</c:v>
                </c:pt>
                <c:pt idx="19">
                  <c:v>Rosehall</c:v>
                </c:pt>
                <c:pt idx="20">
                  <c:v>Whim</c:v>
                </c:pt>
                <c:pt idx="21">
                  <c:v>No. 63</c:v>
                </c:pt>
                <c:pt idx="22">
                  <c:v>Skeldon</c:v>
                </c:pt>
                <c:pt idx="23">
                  <c:v>Alboin</c:v>
                </c:pt>
                <c:pt idx="24">
                  <c:v>Kaieteur </c:v>
                </c:pt>
                <c:pt idx="25">
                  <c:v>Lethem</c:v>
                </c:pt>
                <c:pt idx="26">
                  <c:v>Wismar</c:v>
                </c:pt>
              </c:strCache>
            </c:strRef>
          </c:cat>
          <c:val>
            <c:numRef>
              <c:f>'2008_RR_Nm'!$C$28:$BE$28</c:f>
              <c:numCache>
                <c:formatCode>0.0</c:formatCode>
                <c:ptCount val="27"/>
                <c:pt idx="0">
                  <c:v>1602.42</c:v>
                </c:pt>
                <c:pt idx="1">
                  <c:v>1785.9499999999998</c:v>
                </c:pt>
                <c:pt idx="2">
                  <c:v>2141.9999999999995</c:v>
                </c:pt>
                <c:pt idx="3">
                  <c:v>2166.1999999999998</c:v>
                </c:pt>
                <c:pt idx="4">
                  <c:v>2010.6</c:v>
                </c:pt>
                <c:pt idx="5">
                  <c:v>2102.4</c:v>
                </c:pt>
                <c:pt idx="6">
                  <c:v>2095.5</c:v>
                </c:pt>
                <c:pt idx="7">
                  <c:v>2116.4</c:v>
                </c:pt>
                <c:pt idx="8">
                  <c:v>3167.1999999999994</c:v>
                </c:pt>
                <c:pt idx="9">
                  <c:v>2422.1999999999998</c:v>
                </c:pt>
                <c:pt idx="10">
                  <c:v>2324.1</c:v>
                </c:pt>
                <c:pt idx="11">
                  <c:v>2230.5</c:v>
                </c:pt>
                <c:pt idx="12">
                  <c:v>2113.4</c:v>
                </c:pt>
                <c:pt idx="13">
                  <c:v>1679.8</c:v>
                </c:pt>
                <c:pt idx="14">
                  <c:v>2024.3</c:v>
                </c:pt>
                <c:pt idx="15">
                  <c:v>2863.9</c:v>
                </c:pt>
                <c:pt idx="16">
                  <c:v>2139.6999999999998</c:v>
                </c:pt>
                <c:pt idx="17">
                  <c:v>2198.6999999999998</c:v>
                </c:pt>
                <c:pt idx="18">
                  <c:v>1965.6999999999998</c:v>
                </c:pt>
                <c:pt idx="19">
                  <c:v>2018.8999999999999</c:v>
                </c:pt>
                <c:pt idx="20">
                  <c:v>2014</c:v>
                </c:pt>
                <c:pt idx="21">
                  <c:v>1667.5999999999997</c:v>
                </c:pt>
                <c:pt idx="22">
                  <c:v>1910.7</c:v>
                </c:pt>
                <c:pt idx="23">
                  <c:v>1837.4</c:v>
                </c:pt>
                <c:pt idx="24">
                  <c:v>2132.7999999999997</c:v>
                </c:pt>
                <c:pt idx="25">
                  <c:v>1608.9</c:v>
                </c:pt>
                <c:pt idx="26">
                  <c:v>2447.6</c:v>
                </c:pt>
              </c:numCache>
            </c:numRef>
          </c:val>
        </c:ser>
        <c:ser>
          <c:idx val="1"/>
          <c:order val="1"/>
          <c:tx>
            <c:v>Yearly Accumulated Normals</c:v>
          </c:tx>
          <c:spPr>
            <a:solidFill>
              <a:srgbClr val="00FF00"/>
            </a:solidFill>
            <a:ln w="25400">
              <a:noFill/>
            </a:ln>
          </c:spPr>
          <c:val>
            <c:numRef>
              <c:f>'2008_RR_Nm'!$C$14:$BE$14</c:f>
              <c:numCache>
                <c:formatCode>0.0</c:formatCode>
                <c:ptCount val="27"/>
                <c:pt idx="0">
                  <c:v>2599.6118000000006</c:v>
                </c:pt>
                <c:pt idx="1">
                  <c:v>2137.8000000000002</c:v>
                </c:pt>
                <c:pt idx="2">
                  <c:v>1870.1000000000001</c:v>
                </c:pt>
                <c:pt idx="3">
                  <c:v>1791.9</c:v>
                </c:pt>
                <c:pt idx="4">
                  <c:v>1864.9999999999998</c:v>
                </c:pt>
                <c:pt idx="5">
                  <c:v>2180.5</c:v>
                </c:pt>
                <c:pt idx="6">
                  <c:v>2232.7000000000003</c:v>
                </c:pt>
                <c:pt idx="7">
                  <c:v>2205.2000000000003</c:v>
                </c:pt>
                <c:pt idx="8">
                  <c:v>1985.6999999999996</c:v>
                </c:pt>
                <c:pt idx="9">
                  <c:v>2295.6000000000004</c:v>
                </c:pt>
                <c:pt idx="10">
                  <c:v>2001.8000000000002</c:v>
                </c:pt>
                <c:pt idx="11">
                  <c:v>1894.8999999999999</c:v>
                </c:pt>
                <c:pt idx="12">
                  <c:v>1779.7000000000003</c:v>
                </c:pt>
                <c:pt idx="13">
                  <c:v>1916.54916</c:v>
                </c:pt>
                <c:pt idx="14">
                  <c:v>1778.0000000000002</c:v>
                </c:pt>
                <c:pt idx="15">
                  <c:v>2275.3999999999996</c:v>
                </c:pt>
                <c:pt idx="16">
                  <c:v>1737.2</c:v>
                </c:pt>
                <c:pt idx="17">
                  <c:v>1752.4000000000003</c:v>
                </c:pt>
                <c:pt idx="18">
                  <c:v>1762.3999999999999</c:v>
                </c:pt>
                <c:pt idx="19">
                  <c:v>1392.9</c:v>
                </c:pt>
                <c:pt idx="20">
                  <c:v>1513.6742434389139</c:v>
                </c:pt>
                <c:pt idx="21">
                  <c:v>0</c:v>
                </c:pt>
                <c:pt idx="22">
                  <c:v>1694.8999999999999</c:v>
                </c:pt>
                <c:pt idx="23">
                  <c:v>1546.8999999999999</c:v>
                </c:pt>
                <c:pt idx="24">
                  <c:v>3755.7875000000004</c:v>
                </c:pt>
                <c:pt idx="25">
                  <c:v>1406</c:v>
                </c:pt>
                <c:pt idx="26">
                  <c:v>2768.2250000000004</c:v>
                </c:pt>
              </c:numCache>
            </c:numRef>
          </c:val>
        </c:ser>
        <c:axId val="33678080"/>
        <c:axId val="33680768"/>
      </c:barChart>
      <c:catAx>
        <c:axId val="33678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Selected Stations Across Guyana</a:t>
                </a:r>
              </a:p>
            </c:rich>
          </c:tx>
          <c:layout>
            <c:manualLayout>
              <c:xMode val="edge"/>
              <c:yMode val="edge"/>
              <c:x val="0.75427302996670353"/>
              <c:y val="0.9624796084828716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680768"/>
        <c:crosses val="autoZero"/>
        <c:auto val="1"/>
        <c:lblAlgn val="ctr"/>
        <c:lblOffset val="100"/>
        <c:tickLblSkip val="1"/>
        <c:tickMarkSkip val="1"/>
      </c:catAx>
      <c:valAx>
        <c:axId val="336807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CA"/>
                  <a:t>Rainfall (mm)</a:t>
                </a:r>
              </a:p>
            </c:rich>
          </c:tx>
          <c:layout>
            <c:manualLayout>
              <c:xMode val="edge"/>
              <c:yMode val="edge"/>
              <c:x val="1.3318534961154272E-2"/>
              <c:y val="0.38009787928221883"/>
            </c:manualLayout>
          </c:layout>
          <c:spPr>
            <a:noFill/>
            <a:ln w="25400">
              <a:noFill/>
            </a:ln>
          </c:spPr>
        </c:title>
        <c:numFmt formatCode="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3678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098779134295234E-3"/>
          <c:y val="0.95921696574225057"/>
          <c:w val="0.45394006659267488"/>
          <c:h val="4.0783034257748818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9608E0-9A0A-46AB-983E-9D696543EF80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A66ED7-FE98-4048-814A-8771C5C6AC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436AA2-4299-42BF-8B08-49499A0890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Equatorial climate that is characterized by seasonal rainfall, high humidity and small variations temperature</a:t>
            </a:r>
          </a:p>
          <a:p>
            <a:pPr>
              <a:spcBef>
                <a:spcPct val="0"/>
              </a:spcBef>
            </a:pPr>
            <a:r>
              <a:rPr lang="en-US" smtClean="0"/>
              <a:t>Rainfall variability is the dominant characteristic of climate in Guyana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A66ED7-FE98-4048-814A-8771C5C6ACEB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5918-1633-40DB-A6B5-85B8F7F0E3D2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B89D-0691-42B8-9838-C28D64DBEF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8AF32-5C6B-464A-ADBD-50B518A74717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B010-B28C-42EA-B8D6-24CC97D723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95E5-269C-4460-BB1E-0A591E17872F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1316-66D7-4B12-BEB6-DD38FE3839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0F32-5328-4574-9957-AB2F9AD27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58F7-F963-4C94-9BC3-F1C63938B442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2113-C832-4FA8-B451-BB73BE3F3C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38C5-47FB-47CE-8105-82F54057EEDF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CB8D-29BC-4A33-801A-74BDF1D0B0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FD6A-72D9-461D-B9AF-813604A6E6DB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9DD6-03C7-443C-A921-C703681F14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8CC0-A7A4-454E-B728-7AF82714B3D3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AE22-A8FC-4E81-9145-54A3A6AF0FF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0D84-A0E8-4767-B67F-63985E0AD4B1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2517-19BA-4111-B5E4-83ED85F352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06CB-FB61-4544-ABF9-3D3B51CEB2C4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E3A9-6F25-4F98-A8DE-91524959B56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7245-8F24-4843-873C-DD63B76D0498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733C-84A1-4570-AFFC-731B5887E5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1108-748B-4AF9-BBCB-09FD38887CFF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27D65-2103-4DA8-848A-575480E7A0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86E87-DEC2-4EF6-B6E8-D60EC41DE230}" type="datetimeFigureOut">
              <a:rPr lang="en-US"/>
              <a:pPr>
                <a:defRPr/>
              </a:pPr>
              <a:t>11/29/2008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658348-65B5-4F9A-882A-1913D1FDD1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Guyana’s Climate</a:t>
            </a:r>
            <a:r>
              <a:rPr lang="en-US" smtClean="0"/>
              <a:t> </a:t>
            </a:r>
          </a:p>
        </p:txBody>
      </p:sp>
      <p:sp>
        <p:nvSpPr>
          <p:cNvPr id="7171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295400"/>
            <a:ext cx="854075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Equatorial climate that is characterized by seasonal rainfall, high humidity and small variations in temperature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latin typeface="Comic Sans MS" pitchFamily="66" charset="0"/>
              </a:rPr>
              <a:t>Generally two rainy seasons and two dry seasons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40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400" smtClean="0">
              <a:latin typeface="Comic Sans MS" pitchFamily="66" charset="0"/>
            </a:endParaRPr>
          </a:p>
        </p:txBody>
      </p:sp>
      <p:pic>
        <p:nvPicPr>
          <p:cNvPr id="7172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757488"/>
            <a:ext cx="7848600" cy="4100512"/>
          </a:xfrm>
          <a:noFill/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42875" y="142875"/>
            <a:ext cx="8786813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  <a:ea typeface="宋体" pitchFamily="2" charset="-122"/>
            </a:endParaRPr>
          </a:p>
          <a:p>
            <a:pPr>
              <a:lnSpc>
                <a:spcPct val="90000"/>
              </a:lnSpc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2008 systems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Inter Tropical Convergence Zone </a:t>
            </a:r>
          </a:p>
          <a:p>
            <a:pPr>
              <a:lnSpc>
                <a:spcPct val="90000"/>
              </a:lnSpc>
            </a:pPr>
            <a:r>
              <a:rPr lang="en-GB" altLang="zh-CN" dirty="0" smtClean="0">
                <a:latin typeface="Comic Sans MS" pitchFamily="66" charset="0"/>
              </a:rPr>
              <a:t>La Niña persisted until mid 2008</a:t>
            </a:r>
            <a:r>
              <a:rPr lang="en-US" dirty="0" smtClean="0">
                <a:latin typeface="Comic Sans MS" pitchFamily="66" charset="0"/>
              </a:rPr>
              <a:t>– </a:t>
            </a:r>
            <a:r>
              <a:rPr lang="en-GB" altLang="zh-CN" dirty="0" smtClean="0">
                <a:latin typeface="Comic Sans MS" pitchFamily="66" charset="0"/>
              </a:rPr>
              <a:t>resulting intense rainfall and flooding in some areas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Tropical waves and troughs also contribute to intense rainfall in Guyana </a:t>
            </a:r>
          </a:p>
          <a:p>
            <a:pPr>
              <a:lnSpc>
                <a:spcPct val="90000"/>
              </a:lnSpc>
            </a:pPr>
            <a:endParaRPr lang="en-US" altLang="zh-CN" dirty="0" smtClean="0">
              <a:latin typeface="Comic Sans MS" pitchFamily="66" charset="0"/>
            </a:endParaRP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80987" y="509587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48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r>
              <a:rPr lang="en-CA" dirty="0" smtClean="0"/>
              <a:t>  Floods in </a:t>
            </a:r>
            <a:r>
              <a:rPr lang="en-CA" dirty="0" err="1" smtClean="0"/>
              <a:t>Berbice</a:t>
            </a:r>
            <a:r>
              <a:rPr lang="en-CA" dirty="0" smtClean="0"/>
              <a:t> during Feb 2008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3" descr="E:\DSC032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4040188" cy="4572032"/>
          </a:xfrm>
          <a:prstGeom prst="rect">
            <a:avLst/>
          </a:prstGeom>
          <a:noFill/>
        </p:spPr>
      </p:pic>
      <p:pic>
        <p:nvPicPr>
          <p:cNvPr id="8" name="Picture 2" descr="E:\DSC032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428736"/>
            <a:ext cx="4041775" cy="4572031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00" cy="10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March 2008 rains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21</a:t>
            </a:r>
            <a:r>
              <a:rPr lang="en-CA" baseline="30000" dirty="0" smtClean="0"/>
              <a:t>st</a:t>
            </a:r>
            <a:r>
              <a:rPr lang="en-CA" dirty="0" smtClean="0"/>
              <a:t> March 2008 – Overtopping of Sea Wall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 descr="C:\Users\Guyana Computer\Pictures\P1140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4040188" cy="4643470"/>
          </a:xfrm>
          <a:prstGeom prst="rect">
            <a:avLst/>
          </a:prstGeom>
          <a:noFill/>
        </p:spPr>
      </p:pic>
      <p:pic>
        <p:nvPicPr>
          <p:cNvPr id="26627" name="Picture 3" descr="C:\Users\Guyana Computer\Pictures\P11407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5025" y="1500174"/>
            <a:ext cx="4041775" cy="4572032"/>
          </a:xfrm>
          <a:prstGeom prst="rect">
            <a:avLst/>
          </a:prstGeom>
          <a:noFill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1435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122</Words>
  <Application>Microsoft Office PowerPoint</Application>
  <PresentationFormat>On-screen Show (4:3)</PresentationFormat>
  <Paragraphs>28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Arial</vt:lpstr>
      <vt:lpstr>Comic Sans MS</vt:lpstr>
      <vt:lpstr>宋体</vt:lpstr>
      <vt:lpstr>Wingdings</vt:lpstr>
      <vt:lpstr>Arial Black</vt:lpstr>
      <vt:lpstr>Office Theme</vt:lpstr>
      <vt:lpstr>Guyana’s Climate </vt:lpstr>
      <vt:lpstr>2008 systems</vt:lpstr>
      <vt:lpstr>Slide 3</vt:lpstr>
      <vt:lpstr>Slide 4</vt:lpstr>
      <vt:lpstr>   Floods in Berbice during Feb 2008</vt:lpstr>
      <vt:lpstr>Slide 6</vt:lpstr>
      <vt:lpstr>21st March 2008 – Overtopping of Sea Wall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Guyana Computer</dc:creator>
  <cp:lastModifiedBy>Guyana Computer</cp:lastModifiedBy>
  <cp:revision>5</cp:revision>
  <dcterms:created xsi:type="dcterms:W3CDTF">2008-11-28T16:35:23Z</dcterms:created>
  <dcterms:modified xsi:type="dcterms:W3CDTF">2008-11-29T10:25:08Z</dcterms:modified>
</cp:coreProperties>
</file>