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charts/colors6.xml" ContentType="application/vnd.ms-office.chartcolor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charts/colors4.xml" ContentType="application/vnd.ms-office.chartcolorstyl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charts/style7.xml" ContentType="application/vnd.ms-office.chartstyle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style5.xml" ContentType="application/vnd.ms-office.chartstyle+xml"/>
  <Override PartName="/ppt/charts/style6.xml" ContentType="application/vnd.ms-office.chartstyl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Default Extension="mp4" ContentType="video/mp4"/>
  <Override PartName="/ppt/charts/style4.xml" ContentType="application/vnd.ms-office.chartstyl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charts/colors7.xml" ContentType="application/vnd.ms-office.chartcolorstyl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charts/colors5.xml" ContentType="application/vnd.ms-office.chartcolor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handoutMasterIdLst>
    <p:handoutMasterId r:id="rId28"/>
  </p:handoutMasterIdLst>
  <p:sldIdLst>
    <p:sldId id="256" r:id="rId2"/>
    <p:sldId id="257" r:id="rId3"/>
    <p:sldId id="321" r:id="rId4"/>
    <p:sldId id="316" r:id="rId5"/>
    <p:sldId id="327" r:id="rId6"/>
    <p:sldId id="333" r:id="rId7"/>
    <p:sldId id="323" r:id="rId8"/>
    <p:sldId id="325" r:id="rId9"/>
    <p:sldId id="353" r:id="rId10"/>
    <p:sldId id="329" r:id="rId11"/>
    <p:sldId id="307" r:id="rId12"/>
    <p:sldId id="341" r:id="rId13"/>
    <p:sldId id="343" r:id="rId14"/>
    <p:sldId id="345" r:id="rId15"/>
    <p:sldId id="347" r:id="rId16"/>
    <p:sldId id="339" r:id="rId17"/>
    <p:sldId id="292" r:id="rId18"/>
    <p:sldId id="335" r:id="rId19"/>
    <p:sldId id="308" r:id="rId20"/>
    <p:sldId id="351" r:id="rId21"/>
    <p:sldId id="331" r:id="rId22"/>
    <p:sldId id="349" r:id="rId23"/>
    <p:sldId id="309" r:id="rId24"/>
    <p:sldId id="337" r:id="rId25"/>
    <p:sldId id="315" r:id="rId26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838" autoAdjust="0"/>
    <p:restoredTop sz="94718" autoAdjust="0"/>
  </p:normalViewPr>
  <p:slideViewPr>
    <p:cSldViewPr>
      <p:cViewPr varScale="1">
        <p:scale>
          <a:sx n="106" d="100"/>
          <a:sy n="106" d="100"/>
        </p:scale>
        <p:origin x="-168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342"/>
    </p:cViewPr>
  </p:sorterViewPr>
  <p:notesViewPr>
    <p:cSldViewPr>
      <p:cViewPr varScale="1">
        <p:scale>
          <a:sx n="56" d="100"/>
          <a:sy n="56" d="100"/>
        </p:scale>
        <p:origin x="-2838" y="-102"/>
      </p:cViewPr>
      <p:guideLst>
        <p:guide orient="horz" pos="2880"/>
        <p:guide pos="2160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Style" Target="style4.xml"/><Relationship Id="rId2" Type="http://schemas.microsoft.com/office/2011/relationships/chartColorStyle" Target="colors4.xml"/><Relationship Id="rId1" Type="http://schemas.openxmlformats.org/officeDocument/2006/relationships/oleObject" Target="file:///\\192.168.254.89\BMS_Admin\Station%20Wind%20Direction%20Freak%20Storm\MCC_station%20data.xlsx" TargetMode="External"/></Relationships>
</file>

<file path=ppt/charts/_rels/chart2.xml.rels><?xml version="1.0" encoding="UTF-8" standalone="yes"?>
<Relationships xmlns="http://schemas.openxmlformats.org/package/2006/relationships"><Relationship Id="rId3" Type="http://schemas.microsoft.com/office/2011/relationships/chartStyle" Target="style5.xml"/><Relationship Id="rId2" Type="http://schemas.microsoft.com/office/2011/relationships/chartColorStyle" Target="colors5.xml"/><Relationship Id="rId1" Type="http://schemas.openxmlformats.org/officeDocument/2006/relationships/oleObject" Target="file:///\\192.168.254.89\BMS_Admin\Station%20Wind%20Direction%20Freak%20Storm\MCC_station%20data.xlsx" TargetMode="External"/></Relationships>
</file>

<file path=ppt/charts/_rels/chart3.xml.rels><?xml version="1.0" encoding="UTF-8" standalone="yes"?>
<Relationships xmlns="http://schemas.openxmlformats.org/package/2006/relationships"><Relationship Id="rId3" Type="http://schemas.microsoft.com/office/2011/relationships/chartStyle" Target="style6.xml"/><Relationship Id="rId2" Type="http://schemas.microsoft.com/office/2011/relationships/chartColorStyle" Target="colors6.xml"/><Relationship Id="rId1" Type="http://schemas.openxmlformats.org/officeDocument/2006/relationships/oleObject" Target="file:///\\192.168.254.89\BMS_Admin\Station%20Wind%20Direction%20Freak%20Storm\MCC_station%20data.xlsx" TargetMode="External"/></Relationships>
</file>

<file path=ppt/charts/_rels/chart4.xml.rels><?xml version="1.0" encoding="UTF-8" standalone="yes"?>
<Relationships xmlns="http://schemas.openxmlformats.org/package/2006/relationships"><Relationship Id="rId3" Type="http://schemas.microsoft.com/office/2011/relationships/chartStyle" Target="style7.xml"/><Relationship Id="rId2" Type="http://schemas.microsoft.com/office/2011/relationships/chartColorStyle" Target="colors7.xml"/><Relationship Id="rId1" Type="http://schemas.openxmlformats.org/officeDocument/2006/relationships/oleObject" Target="file:///\\192.168.254.89\BMS_Admin\Station%20Wind%20Direction%20Freak%20Storm\MCC_station%20data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400" b="0" i="0" kern="1200" spc="0" baseline="0">
                <a:solidFill>
                  <a:srgbClr val="595959"/>
                </a:solidFill>
                <a:effectLst/>
              </a:rPr>
              <a:t>Actual Rainfall Rates for Bell</a:t>
            </a:r>
            <a:endParaRPr lang="en-US">
              <a:effectLst/>
            </a:endParaRPr>
          </a:p>
        </c:rich>
      </c:tx>
      <c:spPr>
        <a:noFill/>
        <a:ln>
          <a:noFill/>
        </a:ln>
        <a:effectLst/>
      </c:spPr>
    </c:title>
    <c:plotArea>
      <c:layout/>
      <c:lineChart>
        <c:grouping val="standard"/>
        <c:ser>
          <c:idx val="1"/>
          <c:order val="0"/>
          <c:tx>
            <c:strRef>
              <c:f>'[MCC_station data.xlsx]Bell'!$E$1</c:f>
              <c:strCache>
                <c:ptCount val="1"/>
                <c:pt idx="0">
                  <c:v>Rate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cat>
            <c:numRef>
              <c:f>'[MCC_station data.xlsx]Bell'!$C$2:$C$241</c:f>
              <c:numCache>
                <c:formatCode>General</c:formatCode>
                <c:ptCount val="240"/>
                <c:pt idx="0">
                  <c:v>300</c:v>
                </c:pt>
                <c:pt idx="1">
                  <c:v>301</c:v>
                </c:pt>
                <c:pt idx="2">
                  <c:v>302</c:v>
                </c:pt>
                <c:pt idx="3">
                  <c:v>303</c:v>
                </c:pt>
                <c:pt idx="4">
                  <c:v>304</c:v>
                </c:pt>
                <c:pt idx="5">
                  <c:v>305</c:v>
                </c:pt>
                <c:pt idx="6">
                  <c:v>306</c:v>
                </c:pt>
                <c:pt idx="7">
                  <c:v>307</c:v>
                </c:pt>
                <c:pt idx="8">
                  <c:v>308</c:v>
                </c:pt>
                <c:pt idx="9">
                  <c:v>309</c:v>
                </c:pt>
                <c:pt idx="10">
                  <c:v>310</c:v>
                </c:pt>
                <c:pt idx="11">
                  <c:v>311</c:v>
                </c:pt>
                <c:pt idx="12">
                  <c:v>312</c:v>
                </c:pt>
                <c:pt idx="13">
                  <c:v>313</c:v>
                </c:pt>
                <c:pt idx="14">
                  <c:v>314</c:v>
                </c:pt>
                <c:pt idx="15">
                  <c:v>315</c:v>
                </c:pt>
                <c:pt idx="16">
                  <c:v>316</c:v>
                </c:pt>
                <c:pt idx="17">
                  <c:v>317</c:v>
                </c:pt>
                <c:pt idx="18">
                  <c:v>318</c:v>
                </c:pt>
                <c:pt idx="19">
                  <c:v>319</c:v>
                </c:pt>
                <c:pt idx="20">
                  <c:v>320</c:v>
                </c:pt>
                <c:pt idx="21">
                  <c:v>321</c:v>
                </c:pt>
                <c:pt idx="22">
                  <c:v>322</c:v>
                </c:pt>
                <c:pt idx="23">
                  <c:v>323</c:v>
                </c:pt>
                <c:pt idx="24">
                  <c:v>324</c:v>
                </c:pt>
                <c:pt idx="25">
                  <c:v>325</c:v>
                </c:pt>
                <c:pt idx="26">
                  <c:v>326</c:v>
                </c:pt>
                <c:pt idx="27">
                  <c:v>327</c:v>
                </c:pt>
                <c:pt idx="28">
                  <c:v>328</c:v>
                </c:pt>
                <c:pt idx="29">
                  <c:v>329</c:v>
                </c:pt>
                <c:pt idx="30">
                  <c:v>330</c:v>
                </c:pt>
                <c:pt idx="31">
                  <c:v>331</c:v>
                </c:pt>
                <c:pt idx="32">
                  <c:v>332</c:v>
                </c:pt>
                <c:pt idx="33">
                  <c:v>333</c:v>
                </c:pt>
                <c:pt idx="34">
                  <c:v>334</c:v>
                </c:pt>
                <c:pt idx="35">
                  <c:v>335</c:v>
                </c:pt>
                <c:pt idx="36">
                  <c:v>336</c:v>
                </c:pt>
                <c:pt idx="37">
                  <c:v>337</c:v>
                </c:pt>
                <c:pt idx="38">
                  <c:v>338</c:v>
                </c:pt>
                <c:pt idx="39">
                  <c:v>339</c:v>
                </c:pt>
                <c:pt idx="40">
                  <c:v>340</c:v>
                </c:pt>
                <c:pt idx="41">
                  <c:v>341</c:v>
                </c:pt>
                <c:pt idx="42">
                  <c:v>342</c:v>
                </c:pt>
                <c:pt idx="43">
                  <c:v>343</c:v>
                </c:pt>
                <c:pt idx="44">
                  <c:v>344</c:v>
                </c:pt>
                <c:pt idx="45">
                  <c:v>345</c:v>
                </c:pt>
                <c:pt idx="46">
                  <c:v>346</c:v>
                </c:pt>
                <c:pt idx="47">
                  <c:v>347</c:v>
                </c:pt>
                <c:pt idx="48">
                  <c:v>348</c:v>
                </c:pt>
                <c:pt idx="49">
                  <c:v>349</c:v>
                </c:pt>
                <c:pt idx="50">
                  <c:v>350</c:v>
                </c:pt>
                <c:pt idx="51">
                  <c:v>351</c:v>
                </c:pt>
                <c:pt idx="52">
                  <c:v>352</c:v>
                </c:pt>
                <c:pt idx="53">
                  <c:v>353</c:v>
                </c:pt>
                <c:pt idx="54">
                  <c:v>354</c:v>
                </c:pt>
                <c:pt idx="55">
                  <c:v>355</c:v>
                </c:pt>
                <c:pt idx="56">
                  <c:v>356</c:v>
                </c:pt>
                <c:pt idx="57">
                  <c:v>357</c:v>
                </c:pt>
                <c:pt idx="58">
                  <c:v>358</c:v>
                </c:pt>
                <c:pt idx="59">
                  <c:v>359</c:v>
                </c:pt>
                <c:pt idx="60">
                  <c:v>400</c:v>
                </c:pt>
                <c:pt idx="61">
                  <c:v>401</c:v>
                </c:pt>
                <c:pt idx="62">
                  <c:v>402</c:v>
                </c:pt>
                <c:pt idx="63">
                  <c:v>403</c:v>
                </c:pt>
                <c:pt idx="64">
                  <c:v>404</c:v>
                </c:pt>
                <c:pt idx="65">
                  <c:v>405</c:v>
                </c:pt>
                <c:pt idx="66">
                  <c:v>406</c:v>
                </c:pt>
                <c:pt idx="67">
                  <c:v>407</c:v>
                </c:pt>
                <c:pt idx="68">
                  <c:v>408</c:v>
                </c:pt>
                <c:pt idx="69">
                  <c:v>409</c:v>
                </c:pt>
                <c:pt idx="70">
                  <c:v>410</c:v>
                </c:pt>
                <c:pt idx="71">
                  <c:v>411</c:v>
                </c:pt>
                <c:pt idx="72">
                  <c:v>412</c:v>
                </c:pt>
                <c:pt idx="73">
                  <c:v>413</c:v>
                </c:pt>
                <c:pt idx="74">
                  <c:v>414</c:v>
                </c:pt>
                <c:pt idx="75">
                  <c:v>415</c:v>
                </c:pt>
                <c:pt idx="76">
                  <c:v>416</c:v>
                </c:pt>
                <c:pt idx="77">
                  <c:v>417</c:v>
                </c:pt>
                <c:pt idx="78">
                  <c:v>418</c:v>
                </c:pt>
                <c:pt idx="79">
                  <c:v>419</c:v>
                </c:pt>
                <c:pt idx="80">
                  <c:v>420</c:v>
                </c:pt>
                <c:pt idx="81">
                  <c:v>421</c:v>
                </c:pt>
                <c:pt idx="82">
                  <c:v>422</c:v>
                </c:pt>
                <c:pt idx="83">
                  <c:v>423</c:v>
                </c:pt>
                <c:pt idx="84">
                  <c:v>424</c:v>
                </c:pt>
                <c:pt idx="85">
                  <c:v>425</c:v>
                </c:pt>
                <c:pt idx="86">
                  <c:v>426</c:v>
                </c:pt>
                <c:pt idx="87">
                  <c:v>427</c:v>
                </c:pt>
                <c:pt idx="88">
                  <c:v>428</c:v>
                </c:pt>
                <c:pt idx="89">
                  <c:v>429</c:v>
                </c:pt>
                <c:pt idx="90">
                  <c:v>430</c:v>
                </c:pt>
                <c:pt idx="91">
                  <c:v>431</c:v>
                </c:pt>
                <c:pt idx="92">
                  <c:v>432</c:v>
                </c:pt>
                <c:pt idx="93">
                  <c:v>433</c:v>
                </c:pt>
                <c:pt idx="94">
                  <c:v>434</c:v>
                </c:pt>
                <c:pt idx="95">
                  <c:v>435</c:v>
                </c:pt>
                <c:pt idx="96">
                  <c:v>436</c:v>
                </c:pt>
                <c:pt idx="97">
                  <c:v>437</c:v>
                </c:pt>
                <c:pt idx="98">
                  <c:v>438</c:v>
                </c:pt>
                <c:pt idx="99">
                  <c:v>439</c:v>
                </c:pt>
                <c:pt idx="100">
                  <c:v>440</c:v>
                </c:pt>
                <c:pt idx="101">
                  <c:v>441</c:v>
                </c:pt>
                <c:pt idx="102">
                  <c:v>442</c:v>
                </c:pt>
                <c:pt idx="103">
                  <c:v>443</c:v>
                </c:pt>
                <c:pt idx="104">
                  <c:v>444</c:v>
                </c:pt>
                <c:pt idx="105">
                  <c:v>445</c:v>
                </c:pt>
                <c:pt idx="106">
                  <c:v>446</c:v>
                </c:pt>
                <c:pt idx="107">
                  <c:v>447</c:v>
                </c:pt>
                <c:pt idx="108">
                  <c:v>448</c:v>
                </c:pt>
                <c:pt idx="109">
                  <c:v>449</c:v>
                </c:pt>
                <c:pt idx="110">
                  <c:v>450</c:v>
                </c:pt>
                <c:pt idx="111">
                  <c:v>451</c:v>
                </c:pt>
                <c:pt idx="112">
                  <c:v>452</c:v>
                </c:pt>
                <c:pt idx="113">
                  <c:v>453</c:v>
                </c:pt>
                <c:pt idx="114">
                  <c:v>454</c:v>
                </c:pt>
                <c:pt idx="115">
                  <c:v>455</c:v>
                </c:pt>
                <c:pt idx="116">
                  <c:v>456</c:v>
                </c:pt>
                <c:pt idx="117">
                  <c:v>457</c:v>
                </c:pt>
                <c:pt idx="118">
                  <c:v>458</c:v>
                </c:pt>
                <c:pt idx="119">
                  <c:v>459</c:v>
                </c:pt>
                <c:pt idx="120">
                  <c:v>500</c:v>
                </c:pt>
                <c:pt idx="121">
                  <c:v>501</c:v>
                </c:pt>
                <c:pt idx="122">
                  <c:v>502</c:v>
                </c:pt>
                <c:pt idx="123">
                  <c:v>503</c:v>
                </c:pt>
                <c:pt idx="124">
                  <c:v>504</c:v>
                </c:pt>
                <c:pt idx="125">
                  <c:v>505</c:v>
                </c:pt>
                <c:pt idx="126">
                  <c:v>506</c:v>
                </c:pt>
                <c:pt idx="127">
                  <c:v>507</c:v>
                </c:pt>
                <c:pt idx="128">
                  <c:v>508</c:v>
                </c:pt>
                <c:pt idx="129">
                  <c:v>509</c:v>
                </c:pt>
                <c:pt idx="130">
                  <c:v>510</c:v>
                </c:pt>
                <c:pt idx="131">
                  <c:v>511</c:v>
                </c:pt>
                <c:pt idx="132">
                  <c:v>512</c:v>
                </c:pt>
                <c:pt idx="133">
                  <c:v>513</c:v>
                </c:pt>
                <c:pt idx="134">
                  <c:v>514</c:v>
                </c:pt>
                <c:pt idx="135">
                  <c:v>515</c:v>
                </c:pt>
                <c:pt idx="136">
                  <c:v>516</c:v>
                </c:pt>
                <c:pt idx="137">
                  <c:v>517</c:v>
                </c:pt>
                <c:pt idx="138">
                  <c:v>518</c:v>
                </c:pt>
                <c:pt idx="139">
                  <c:v>519</c:v>
                </c:pt>
                <c:pt idx="140">
                  <c:v>520</c:v>
                </c:pt>
                <c:pt idx="141">
                  <c:v>521</c:v>
                </c:pt>
                <c:pt idx="142">
                  <c:v>522</c:v>
                </c:pt>
                <c:pt idx="143">
                  <c:v>523</c:v>
                </c:pt>
                <c:pt idx="144">
                  <c:v>524</c:v>
                </c:pt>
                <c:pt idx="145">
                  <c:v>525</c:v>
                </c:pt>
                <c:pt idx="146">
                  <c:v>526</c:v>
                </c:pt>
                <c:pt idx="147">
                  <c:v>527</c:v>
                </c:pt>
                <c:pt idx="148">
                  <c:v>528</c:v>
                </c:pt>
                <c:pt idx="149">
                  <c:v>529</c:v>
                </c:pt>
                <c:pt idx="150">
                  <c:v>530</c:v>
                </c:pt>
                <c:pt idx="151">
                  <c:v>531</c:v>
                </c:pt>
                <c:pt idx="152">
                  <c:v>532</c:v>
                </c:pt>
                <c:pt idx="153">
                  <c:v>533</c:v>
                </c:pt>
                <c:pt idx="154">
                  <c:v>534</c:v>
                </c:pt>
                <c:pt idx="155">
                  <c:v>535</c:v>
                </c:pt>
                <c:pt idx="156">
                  <c:v>536</c:v>
                </c:pt>
                <c:pt idx="157">
                  <c:v>537</c:v>
                </c:pt>
                <c:pt idx="158">
                  <c:v>538</c:v>
                </c:pt>
                <c:pt idx="159">
                  <c:v>539</c:v>
                </c:pt>
                <c:pt idx="160">
                  <c:v>540</c:v>
                </c:pt>
                <c:pt idx="161">
                  <c:v>541</c:v>
                </c:pt>
                <c:pt idx="162">
                  <c:v>542</c:v>
                </c:pt>
                <c:pt idx="163">
                  <c:v>543</c:v>
                </c:pt>
                <c:pt idx="164">
                  <c:v>544</c:v>
                </c:pt>
                <c:pt idx="165">
                  <c:v>545</c:v>
                </c:pt>
                <c:pt idx="166">
                  <c:v>546</c:v>
                </c:pt>
                <c:pt idx="167">
                  <c:v>547</c:v>
                </c:pt>
                <c:pt idx="168">
                  <c:v>548</c:v>
                </c:pt>
                <c:pt idx="169">
                  <c:v>549</c:v>
                </c:pt>
                <c:pt idx="170">
                  <c:v>550</c:v>
                </c:pt>
                <c:pt idx="171">
                  <c:v>551</c:v>
                </c:pt>
                <c:pt idx="172">
                  <c:v>552</c:v>
                </c:pt>
                <c:pt idx="173">
                  <c:v>553</c:v>
                </c:pt>
                <c:pt idx="174">
                  <c:v>554</c:v>
                </c:pt>
                <c:pt idx="175">
                  <c:v>555</c:v>
                </c:pt>
                <c:pt idx="176">
                  <c:v>556</c:v>
                </c:pt>
                <c:pt idx="177">
                  <c:v>557</c:v>
                </c:pt>
                <c:pt idx="178">
                  <c:v>558</c:v>
                </c:pt>
                <c:pt idx="179">
                  <c:v>559</c:v>
                </c:pt>
                <c:pt idx="180">
                  <c:v>600</c:v>
                </c:pt>
                <c:pt idx="181">
                  <c:v>601</c:v>
                </c:pt>
                <c:pt idx="182">
                  <c:v>602</c:v>
                </c:pt>
                <c:pt idx="183">
                  <c:v>603</c:v>
                </c:pt>
                <c:pt idx="184">
                  <c:v>604</c:v>
                </c:pt>
                <c:pt idx="185">
                  <c:v>605</c:v>
                </c:pt>
                <c:pt idx="186">
                  <c:v>606</c:v>
                </c:pt>
                <c:pt idx="187">
                  <c:v>607</c:v>
                </c:pt>
                <c:pt idx="188">
                  <c:v>608</c:v>
                </c:pt>
                <c:pt idx="189">
                  <c:v>609</c:v>
                </c:pt>
                <c:pt idx="190">
                  <c:v>610</c:v>
                </c:pt>
                <c:pt idx="191">
                  <c:v>611</c:v>
                </c:pt>
                <c:pt idx="192">
                  <c:v>612</c:v>
                </c:pt>
                <c:pt idx="193">
                  <c:v>613</c:v>
                </c:pt>
                <c:pt idx="194">
                  <c:v>614</c:v>
                </c:pt>
                <c:pt idx="195">
                  <c:v>615</c:v>
                </c:pt>
                <c:pt idx="196">
                  <c:v>616</c:v>
                </c:pt>
                <c:pt idx="197">
                  <c:v>617</c:v>
                </c:pt>
                <c:pt idx="198">
                  <c:v>618</c:v>
                </c:pt>
                <c:pt idx="199">
                  <c:v>619</c:v>
                </c:pt>
                <c:pt idx="200">
                  <c:v>620</c:v>
                </c:pt>
                <c:pt idx="201">
                  <c:v>621</c:v>
                </c:pt>
                <c:pt idx="202">
                  <c:v>622</c:v>
                </c:pt>
                <c:pt idx="203">
                  <c:v>623</c:v>
                </c:pt>
                <c:pt idx="204">
                  <c:v>624</c:v>
                </c:pt>
                <c:pt idx="205">
                  <c:v>625</c:v>
                </c:pt>
                <c:pt idx="206">
                  <c:v>626</c:v>
                </c:pt>
                <c:pt idx="207">
                  <c:v>627</c:v>
                </c:pt>
                <c:pt idx="208">
                  <c:v>628</c:v>
                </c:pt>
                <c:pt idx="209">
                  <c:v>629</c:v>
                </c:pt>
                <c:pt idx="210">
                  <c:v>630</c:v>
                </c:pt>
                <c:pt idx="211">
                  <c:v>631</c:v>
                </c:pt>
                <c:pt idx="212">
                  <c:v>632</c:v>
                </c:pt>
                <c:pt idx="213">
                  <c:v>633</c:v>
                </c:pt>
                <c:pt idx="214">
                  <c:v>634</c:v>
                </c:pt>
                <c:pt idx="215">
                  <c:v>635</c:v>
                </c:pt>
                <c:pt idx="216">
                  <c:v>636</c:v>
                </c:pt>
                <c:pt idx="217">
                  <c:v>637</c:v>
                </c:pt>
                <c:pt idx="218">
                  <c:v>638</c:v>
                </c:pt>
                <c:pt idx="219">
                  <c:v>639</c:v>
                </c:pt>
                <c:pt idx="220">
                  <c:v>640</c:v>
                </c:pt>
                <c:pt idx="221">
                  <c:v>641</c:v>
                </c:pt>
                <c:pt idx="222">
                  <c:v>642</c:v>
                </c:pt>
                <c:pt idx="223">
                  <c:v>643</c:v>
                </c:pt>
                <c:pt idx="224">
                  <c:v>644</c:v>
                </c:pt>
                <c:pt idx="225">
                  <c:v>645</c:v>
                </c:pt>
                <c:pt idx="226">
                  <c:v>646</c:v>
                </c:pt>
                <c:pt idx="227">
                  <c:v>647</c:v>
                </c:pt>
                <c:pt idx="228">
                  <c:v>648</c:v>
                </c:pt>
                <c:pt idx="229">
                  <c:v>649</c:v>
                </c:pt>
                <c:pt idx="230">
                  <c:v>650</c:v>
                </c:pt>
                <c:pt idx="231">
                  <c:v>651</c:v>
                </c:pt>
                <c:pt idx="232">
                  <c:v>652</c:v>
                </c:pt>
                <c:pt idx="233">
                  <c:v>653</c:v>
                </c:pt>
                <c:pt idx="234">
                  <c:v>654</c:v>
                </c:pt>
                <c:pt idx="235">
                  <c:v>655</c:v>
                </c:pt>
                <c:pt idx="236">
                  <c:v>656</c:v>
                </c:pt>
                <c:pt idx="237">
                  <c:v>657</c:v>
                </c:pt>
                <c:pt idx="238">
                  <c:v>658</c:v>
                </c:pt>
                <c:pt idx="239">
                  <c:v>659</c:v>
                </c:pt>
              </c:numCache>
            </c:numRef>
          </c:cat>
          <c:val>
            <c:numRef>
              <c:f>'[MCC_station data.xlsx]Bell'!$E$2:$E$241</c:f>
              <c:numCache>
                <c:formatCode>General</c:formatCode>
                <c:ptCount val="240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  <c:pt idx="51">
                  <c:v>0</c:v>
                </c:pt>
                <c:pt idx="52">
                  <c:v>0</c:v>
                </c:pt>
                <c:pt idx="53">
                  <c:v>0</c:v>
                </c:pt>
                <c:pt idx="54">
                  <c:v>0</c:v>
                </c:pt>
                <c:pt idx="55">
                  <c:v>12</c:v>
                </c:pt>
                <c:pt idx="56">
                  <c:v>0</c:v>
                </c:pt>
                <c:pt idx="57">
                  <c:v>0</c:v>
                </c:pt>
                <c:pt idx="58">
                  <c:v>12</c:v>
                </c:pt>
                <c:pt idx="59">
                  <c:v>0</c:v>
                </c:pt>
                <c:pt idx="60">
                  <c:v>0</c:v>
                </c:pt>
                <c:pt idx="61">
                  <c:v>12</c:v>
                </c:pt>
                <c:pt idx="62">
                  <c:v>0</c:v>
                </c:pt>
                <c:pt idx="63">
                  <c:v>12</c:v>
                </c:pt>
                <c:pt idx="64">
                  <c:v>0</c:v>
                </c:pt>
                <c:pt idx="65">
                  <c:v>0</c:v>
                </c:pt>
                <c:pt idx="66">
                  <c:v>0</c:v>
                </c:pt>
                <c:pt idx="67">
                  <c:v>12</c:v>
                </c:pt>
                <c:pt idx="68">
                  <c:v>0</c:v>
                </c:pt>
                <c:pt idx="69">
                  <c:v>0</c:v>
                </c:pt>
                <c:pt idx="70">
                  <c:v>12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12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  <c:pt idx="81">
                  <c:v>0</c:v>
                </c:pt>
                <c:pt idx="82">
                  <c:v>0</c:v>
                </c:pt>
                <c:pt idx="83">
                  <c:v>0</c:v>
                </c:pt>
                <c:pt idx="84">
                  <c:v>0</c:v>
                </c:pt>
                <c:pt idx="85">
                  <c:v>0</c:v>
                </c:pt>
                <c:pt idx="86">
                  <c:v>0</c:v>
                </c:pt>
                <c:pt idx="87">
                  <c:v>12</c:v>
                </c:pt>
                <c:pt idx="88">
                  <c:v>0</c:v>
                </c:pt>
                <c:pt idx="89">
                  <c:v>12</c:v>
                </c:pt>
                <c:pt idx="90">
                  <c:v>0</c:v>
                </c:pt>
                <c:pt idx="91">
                  <c:v>0</c:v>
                </c:pt>
                <c:pt idx="92">
                  <c:v>12</c:v>
                </c:pt>
                <c:pt idx="93">
                  <c:v>0</c:v>
                </c:pt>
                <c:pt idx="94">
                  <c:v>0</c:v>
                </c:pt>
                <c:pt idx="95">
                  <c:v>0</c:v>
                </c:pt>
                <c:pt idx="96">
                  <c:v>12</c:v>
                </c:pt>
                <c:pt idx="97">
                  <c:v>0</c:v>
                </c:pt>
                <c:pt idx="98">
                  <c:v>0</c:v>
                </c:pt>
                <c:pt idx="99">
                  <c:v>0</c:v>
                </c:pt>
                <c:pt idx="100">
                  <c:v>12</c:v>
                </c:pt>
                <c:pt idx="101">
                  <c:v>0</c:v>
                </c:pt>
                <c:pt idx="102">
                  <c:v>12</c:v>
                </c:pt>
                <c:pt idx="103">
                  <c:v>0</c:v>
                </c:pt>
                <c:pt idx="104">
                  <c:v>0</c:v>
                </c:pt>
                <c:pt idx="105">
                  <c:v>0</c:v>
                </c:pt>
                <c:pt idx="106">
                  <c:v>0</c:v>
                </c:pt>
                <c:pt idx="107">
                  <c:v>0</c:v>
                </c:pt>
                <c:pt idx="108">
                  <c:v>0</c:v>
                </c:pt>
                <c:pt idx="109">
                  <c:v>0</c:v>
                </c:pt>
                <c:pt idx="110">
                  <c:v>0</c:v>
                </c:pt>
                <c:pt idx="111">
                  <c:v>0</c:v>
                </c:pt>
                <c:pt idx="112">
                  <c:v>0</c:v>
                </c:pt>
                <c:pt idx="113">
                  <c:v>0</c:v>
                </c:pt>
                <c:pt idx="114">
                  <c:v>0</c:v>
                </c:pt>
                <c:pt idx="115">
                  <c:v>0</c:v>
                </c:pt>
                <c:pt idx="116">
                  <c:v>0</c:v>
                </c:pt>
                <c:pt idx="117">
                  <c:v>0</c:v>
                </c:pt>
                <c:pt idx="118">
                  <c:v>0</c:v>
                </c:pt>
                <c:pt idx="119">
                  <c:v>0</c:v>
                </c:pt>
                <c:pt idx="120">
                  <c:v>0</c:v>
                </c:pt>
                <c:pt idx="121">
                  <c:v>0</c:v>
                </c:pt>
                <c:pt idx="122">
                  <c:v>0</c:v>
                </c:pt>
                <c:pt idx="123">
                  <c:v>0</c:v>
                </c:pt>
                <c:pt idx="124">
                  <c:v>0</c:v>
                </c:pt>
                <c:pt idx="125">
                  <c:v>0</c:v>
                </c:pt>
                <c:pt idx="126">
                  <c:v>0</c:v>
                </c:pt>
                <c:pt idx="127">
                  <c:v>0</c:v>
                </c:pt>
                <c:pt idx="128">
                  <c:v>0</c:v>
                </c:pt>
                <c:pt idx="129">
                  <c:v>0</c:v>
                </c:pt>
                <c:pt idx="130">
                  <c:v>0</c:v>
                </c:pt>
                <c:pt idx="131">
                  <c:v>0</c:v>
                </c:pt>
                <c:pt idx="132">
                  <c:v>0</c:v>
                </c:pt>
                <c:pt idx="133">
                  <c:v>0</c:v>
                </c:pt>
                <c:pt idx="134">
                  <c:v>0</c:v>
                </c:pt>
                <c:pt idx="135">
                  <c:v>0</c:v>
                </c:pt>
                <c:pt idx="136">
                  <c:v>0</c:v>
                </c:pt>
                <c:pt idx="137">
                  <c:v>0</c:v>
                </c:pt>
                <c:pt idx="138">
                  <c:v>0</c:v>
                </c:pt>
                <c:pt idx="139">
                  <c:v>12</c:v>
                </c:pt>
                <c:pt idx="140">
                  <c:v>12</c:v>
                </c:pt>
                <c:pt idx="141">
                  <c:v>36</c:v>
                </c:pt>
                <c:pt idx="142">
                  <c:v>120</c:v>
                </c:pt>
                <c:pt idx="143">
                  <c:v>120</c:v>
                </c:pt>
                <c:pt idx="144">
                  <c:v>144</c:v>
                </c:pt>
                <c:pt idx="145">
                  <c:v>120</c:v>
                </c:pt>
                <c:pt idx="146">
                  <c:v>60</c:v>
                </c:pt>
                <c:pt idx="147">
                  <c:v>60</c:v>
                </c:pt>
                <c:pt idx="148">
                  <c:v>132</c:v>
                </c:pt>
                <c:pt idx="149">
                  <c:v>156</c:v>
                </c:pt>
                <c:pt idx="150">
                  <c:v>144</c:v>
                </c:pt>
                <c:pt idx="151">
                  <c:v>144</c:v>
                </c:pt>
                <c:pt idx="152">
                  <c:v>84</c:v>
                </c:pt>
                <c:pt idx="153">
                  <c:v>120</c:v>
                </c:pt>
                <c:pt idx="154">
                  <c:v>108</c:v>
                </c:pt>
                <c:pt idx="155">
                  <c:v>60</c:v>
                </c:pt>
                <c:pt idx="156">
                  <c:v>84</c:v>
                </c:pt>
                <c:pt idx="157">
                  <c:v>36</c:v>
                </c:pt>
                <c:pt idx="158">
                  <c:v>72</c:v>
                </c:pt>
                <c:pt idx="159">
                  <c:v>108</c:v>
                </c:pt>
                <c:pt idx="160">
                  <c:v>84</c:v>
                </c:pt>
                <c:pt idx="161">
                  <c:v>60</c:v>
                </c:pt>
                <c:pt idx="162">
                  <c:v>108</c:v>
                </c:pt>
                <c:pt idx="163">
                  <c:v>84</c:v>
                </c:pt>
                <c:pt idx="164">
                  <c:v>60</c:v>
                </c:pt>
                <c:pt idx="165">
                  <c:v>60</c:v>
                </c:pt>
                <c:pt idx="166">
                  <c:v>12</c:v>
                </c:pt>
                <c:pt idx="167">
                  <c:v>48</c:v>
                </c:pt>
                <c:pt idx="168">
                  <c:v>24</c:v>
                </c:pt>
                <c:pt idx="169">
                  <c:v>12</c:v>
                </c:pt>
                <c:pt idx="170">
                  <c:v>12</c:v>
                </c:pt>
                <c:pt idx="171">
                  <c:v>0</c:v>
                </c:pt>
                <c:pt idx="172">
                  <c:v>0</c:v>
                </c:pt>
                <c:pt idx="173">
                  <c:v>0</c:v>
                </c:pt>
                <c:pt idx="174">
                  <c:v>0</c:v>
                </c:pt>
                <c:pt idx="175">
                  <c:v>0</c:v>
                </c:pt>
                <c:pt idx="176">
                  <c:v>0</c:v>
                </c:pt>
                <c:pt idx="177">
                  <c:v>0</c:v>
                </c:pt>
                <c:pt idx="178">
                  <c:v>12</c:v>
                </c:pt>
                <c:pt idx="179">
                  <c:v>0</c:v>
                </c:pt>
                <c:pt idx="180">
                  <c:v>0</c:v>
                </c:pt>
                <c:pt idx="181">
                  <c:v>0</c:v>
                </c:pt>
                <c:pt idx="182">
                  <c:v>0</c:v>
                </c:pt>
                <c:pt idx="183">
                  <c:v>0</c:v>
                </c:pt>
                <c:pt idx="184">
                  <c:v>0</c:v>
                </c:pt>
                <c:pt idx="185">
                  <c:v>0</c:v>
                </c:pt>
                <c:pt idx="186">
                  <c:v>0</c:v>
                </c:pt>
                <c:pt idx="187">
                  <c:v>0</c:v>
                </c:pt>
                <c:pt idx="188">
                  <c:v>0</c:v>
                </c:pt>
                <c:pt idx="189">
                  <c:v>0</c:v>
                </c:pt>
                <c:pt idx="190">
                  <c:v>0</c:v>
                </c:pt>
                <c:pt idx="191">
                  <c:v>0</c:v>
                </c:pt>
                <c:pt idx="192">
                  <c:v>0</c:v>
                </c:pt>
                <c:pt idx="193">
                  <c:v>0</c:v>
                </c:pt>
                <c:pt idx="194">
                  <c:v>0</c:v>
                </c:pt>
                <c:pt idx="195">
                  <c:v>0</c:v>
                </c:pt>
                <c:pt idx="196">
                  <c:v>0</c:v>
                </c:pt>
                <c:pt idx="197">
                  <c:v>12</c:v>
                </c:pt>
                <c:pt idx="198">
                  <c:v>0</c:v>
                </c:pt>
                <c:pt idx="199">
                  <c:v>0</c:v>
                </c:pt>
                <c:pt idx="200">
                  <c:v>0</c:v>
                </c:pt>
                <c:pt idx="201">
                  <c:v>0</c:v>
                </c:pt>
                <c:pt idx="202">
                  <c:v>0</c:v>
                </c:pt>
                <c:pt idx="203">
                  <c:v>0</c:v>
                </c:pt>
                <c:pt idx="204">
                  <c:v>0</c:v>
                </c:pt>
                <c:pt idx="205">
                  <c:v>0</c:v>
                </c:pt>
                <c:pt idx="206">
                  <c:v>0</c:v>
                </c:pt>
                <c:pt idx="207">
                  <c:v>0</c:v>
                </c:pt>
                <c:pt idx="208">
                  <c:v>0</c:v>
                </c:pt>
                <c:pt idx="209">
                  <c:v>0</c:v>
                </c:pt>
                <c:pt idx="210">
                  <c:v>0</c:v>
                </c:pt>
                <c:pt idx="211">
                  <c:v>0</c:v>
                </c:pt>
                <c:pt idx="212">
                  <c:v>0</c:v>
                </c:pt>
                <c:pt idx="213">
                  <c:v>0</c:v>
                </c:pt>
                <c:pt idx="214">
                  <c:v>0</c:v>
                </c:pt>
                <c:pt idx="215">
                  <c:v>0</c:v>
                </c:pt>
                <c:pt idx="216">
                  <c:v>0</c:v>
                </c:pt>
                <c:pt idx="217">
                  <c:v>0</c:v>
                </c:pt>
                <c:pt idx="218">
                  <c:v>0</c:v>
                </c:pt>
                <c:pt idx="219">
                  <c:v>0</c:v>
                </c:pt>
                <c:pt idx="220">
                  <c:v>0</c:v>
                </c:pt>
                <c:pt idx="221">
                  <c:v>0</c:v>
                </c:pt>
                <c:pt idx="222">
                  <c:v>0</c:v>
                </c:pt>
                <c:pt idx="223">
                  <c:v>0</c:v>
                </c:pt>
                <c:pt idx="224">
                  <c:v>0</c:v>
                </c:pt>
                <c:pt idx="225">
                  <c:v>0</c:v>
                </c:pt>
                <c:pt idx="226">
                  <c:v>0</c:v>
                </c:pt>
                <c:pt idx="227">
                  <c:v>0</c:v>
                </c:pt>
                <c:pt idx="228">
                  <c:v>0</c:v>
                </c:pt>
                <c:pt idx="229">
                  <c:v>0</c:v>
                </c:pt>
                <c:pt idx="230">
                  <c:v>0</c:v>
                </c:pt>
                <c:pt idx="231">
                  <c:v>0</c:v>
                </c:pt>
                <c:pt idx="232">
                  <c:v>0</c:v>
                </c:pt>
                <c:pt idx="233">
                  <c:v>0</c:v>
                </c:pt>
                <c:pt idx="234">
                  <c:v>0</c:v>
                </c:pt>
                <c:pt idx="235">
                  <c:v>0</c:v>
                </c:pt>
                <c:pt idx="236">
                  <c:v>12</c:v>
                </c:pt>
                <c:pt idx="237">
                  <c:v>0</c:v>
                </c:pt>
                <c:pt idx="238">
                  <c:v>0</c:v>
                </c:pt>
                <c:pt idx="239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6916-41C6-B70E-16647C1F1F49}"/>
            </c:ext>
          </c:extLst>
        </c:ser>
        <c:dLbls/>
        <c:marker val="1"/>
        <c:axId val="102467072"/>
        <c:axId val="107369216"/>
      </c:lineChart>
      <c:catAx>
        <c:axId val="102467072"/>
        <c:scaling>
          <c:orientation val="minMax"/>
        </c:scaling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 marL="0" marR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000" b="0" i="0" u="none" strike="noStrike" kern="1200" baseline="0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000" b="0" i="0" kern="1200" baseline="0">
                    <a:solidFill>
                      <a:srgbClr val="595959"/>
                    </a:solidFill>
                    <a:effectLst/>
                    <a:latin typeface="+mn-lt"/>
                  </a:rPr>
                  <a:t>mm/hr (UTC)</a:t>
                </a:r>
                <a:endParaRPr lang="en-US" sz="1000">
                  <a:effectLst/>
                  <a:latin typeface="+mn-lt"/>
                </a:endParaRPr>
              </a:p>
            </c:rich>
          </c:tx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7369216"/>
        <c:crosses val="autoZero"/>
        <c:auto val="1"/>
        <c:lblAlgn val="ctr"/>
        <c:lblOffset val="100"/>
        <c:tickLblSkip val="30"/>
      </c:catAx>
      <c:valAx>
        <c:axId val="107369216"/>
        <c:scaling>
          <c:orientation val="minMax"/>
        </c:scaling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Rain Rate</a:t>
                </a:r>
              </a:p>
            </c:rich>
          </c:tx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246707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400" b="0" i="0" kern="1200" spc="0" baseline="0">
                <a:solidFill>
                  <a:srgbClr val="595959"/>
                </a:solidFill>
                <a:effectLst/>
              </a:rPr>
              <a:t>Actual Rainfall Rates for Applewhaites</a:t>
            </a:r>
            <a:endParaRPr lang="en-US">
              <a:effectLst/>
            </a:endParaRPr>
          </a:p>
        </c:rich>
      </c:tx>
      <c:spPr>
        <a:noFill/>
        <a:ln>
          <a:noFill/>
        </a:ln>
        <a:effectLst/>
      </c:spPr>
    </c:title>
    <c:plotArea>
      <c:layout/>
      <c:lineChart>
        <c:grouping val="standard"/>
        <c:ser>
          <c:idx val="1"/>
          <c:order val="0"/>
          <c:tx>
            <c:strRef>
              <c:f>'[MCC_station data.xlsx]Applewhaites'!$E$1</c:f>
              <c:strCache>
                <c:ptCount val="1"/>
                <c:pt idx="0">
                  <c:v>Rate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cat>
            <c:numRef>
              <c:f>'[MCC_station data.xlsx]Applewhaites'!$C$2:$C$241</c:f>
              <c:numCache>
                <c:formatCode>General</c:formatCode>
                <c:ptCount val="240"/>
                <c:pt idx="0">
                  <c:v>300</c:v>
                </c:pt>
                <c:pt idx="1">
                  <c:v>301</c:v>
                </c:pt>
                <c:pt idx="2">
                  <c:v>302</c:v>
                </c:pt>
                <c:pt idx="3">
                  <c:v>303</c:v>
                </c:pt>
                <c:pt idx="4">
                  <c:v>304</c:v>
                </c:pt>
                <c:pt idx="5">
                  <c:v>305</c:v>
                </c:pt>
                <c:pt idx="6">
                  <c:v>306</c:v>
                </c:pt>
                <c:pt idx="7">
                  <c:v>307</c:v>
                </c:pt>
                <c:pt idx="8">
                  <c:v>308</c:v>
                </c:pt>
                <c:pt idx="9">
                  <c:v>309</c:v>
                </c:pt>
                <c:pt idx="10">
                  <c:v>310</c:v>
                </c:pt>
                <c:pt idx="11">
                  <c:v>311</c:v>
                </c:pt>
                <c:pt idx="12">
                  <c:v>312</c:v>
                </c:pt>
                <c:pt idx="13">
                  <c:v>313</c:v>
                </c:pt>
                <c:pt idx="14">
                  <c:v>314</c:v>
                </c:pt>
                <c:pt idx="15">
                  <c:v>315</c:v>
                </c:pt>
                <c:pt idx="16">
                  <c:v>316</c:v>
                </c:pt>
                <c:pt idx="17">
                  <c:v>317</c:v>
                </c:pt>
                <c:pt idx="18">
                  <c:v>318</c:v>
                </c:pt>
                <c:pt idx="19">
                  <c:v>319</c:v>
                </c:pt>
                <c:pt idx="20">
                  <c:v>320</c:v>
                </c:pt>
                <c:pt idx="21">
                  <c:v>321</c:v>
                </c:pt>
                <c:pt idx="22">
                  <c:v>322</c:v>
                </c:pt>
                <c:pt idx="23">
                  <c:v>323</c:v>
                </c:pt>
                <c:pt idx="24">
                  <c:v>324</c:v>
                </c:pt>
                <c:pt idx="25">
                  <c:v>325</c:v>
                </c:pt>
                <c:pt idx="26">
                  <c:v>326</c:v>
                </c:pt>
                <c:pt idx="27">
                  <c:v>327</c:v>
                </c:pt>
                <c:pt idx="28">
                  <c:v>328</c:v>
                </c:pt>
                <c:pt idx="29">
                  <c:v>329</c:v>
                </c:pt>
                <c:pt idx="30">
                  <c:v>330</c:v>
                </c:pt>
                <c:pt idx="31">
                  <c:v>331</c:v>
                </c:pt>
                <c:pt idx="32">
                  <c:v>332</c:v>
                </c:pt>
                <c:pt idx="33">
                  <c:v>333</c:v>
                </c:pt>
                <c:pt idx="34">
                  <c:v>334</c:v>
                </c:pt>
                <c:pt idx="35">
                  <c:v>335</c:v>
                </c:pt>
                <c:pt idx="36">
                  <c:v>336</c:v>
                </c:pt>
                <c:pt idx="37">
                  <c:v>337</c:v>
                </c:pt>
                <c:pt idx="38">
                  <c:v>338</c:v>
                </c:pt>
                <c:pt idx="39">
                  <c:v>339</c:v>
                </c:pt>
                <c:pt idx="40">
                  <c:v>340</c:v>
                </c:pt>
                <c:pt idx="41">
                  <c:v>341</c:v>
                </c:pt>
                <c:pt idx="42">
                  <c:v>342</c:v>
                </c:pt>
                <c:pt idx="43">
                  <c:v>343</c:v>
                </c:pt>
                <c:pt idx="44">
                  <c:v>344</c:v>
                </c:pt>
                <c:pt idx="45">
                  <c:v>345</c:v>
                </c:pt>
                <c:pt idx="46">
                  <c:v>346</c:v>
                </c:pt>
                <c:pt idx="47">
                  <c:v>347</c:v>
                </c:pt>
                <c:pt idx="48">
                  <c:v>348</c:v>
                </c:pt>
                <c:pt idx="49">
                  <c:v>349</c:v>
                </c:pt>
                <c:pt idx="50">
                  <c:v>350</c:v>
                </c:pt>
                <c:pt idx="51">
                  <c:v>351</c:v>
                </c:pt>
                <c:pt idx="52">
                  <c:v>352</c:v>
                </c:pt>
                <c:pt idx="53">
                  <c:v>353</c:v>
                </c:pt>
                <c:pt idx="54">
                  <c:v>354</c:v>
                </c:pt>
                <c:pt idx="55">
                  <c:v>355</c:v>
                </c:pt>
                <c:pt idx="56">
                  <c:v>356</c:v>
                </c:pt>
                <c:pt idx="57">
                  <c:v>357</c:v>
                </c:pt>
                <c:pt idx="58">
                  <c:v>358</c:v>
                </c:pt>
                <c:pt idx="59">
                  <c:v>359</c:v>
                </c:pt>
                <c:pt idx="60">
                  <c:v>400</c:v>
                </c:pt>
                <c:pt idx="61">
                  <c:v>401</c:v>
                </c:pt>
                <c:pt idx="62">
                  <c:v>402</c:v>
                </c:pt>
                <c:pt idx="63">
                  <c:v>403</c:v>
                </c:pt>
                <c:pt idx="64">
                  <c:v>404</c:v>
                </c:pt>
                <c:pt idx="65">
                  <c:v>405</c:v>
                </c:pt>
                <c:pt idx="66">
                  <c:v>406</c:v>
                </c:pt>
                <c:pt idx="67">
                  <c:v>407</c:v>
                </c:pt>
                <c:pt idx="68">
                  <c:v>408</c:v>
                </c:pt>
                <c:pt idx="69">
                  <c:v>409</c:v>
                </c:pt>
                <c:pt idx="70">
                  <c:v>410</c:v>
                </c:pt>
                <c:pt idx="71">
                  <c:v>411</c:v>
                </c:pt>
                <c:pt idx="72">
                  <c:v>412</c:v>
                </c:pt>
                <c:pt idx="73">
                  <c:v>413</c:v>
                </c:pt>
                <c:pt idx="74">
                  <c:v>414</c:v>
                </c:pt>
                <c:pt idx="75">
                  <c:v>415</c:v>
                </c:pt>
                <c:pt idx="76">
                  <c:v>416</c:v>
                </c:pt>
                <c:pt idx="77">
                  <c:v>417</c:v>
                </c:pt>
                <c:pt idx="78">
                  <c:v>418</c:v>
                </c:pt>
                <c:pt idx="79">
                  <c:v>419</c:v>
                </c:pt>
                <c:pt idx="80">
                  <c:v>420</c:v>
                </c:pt>
                <c:pt idx="81">
                  <c:v>421</c:v>
                </c:pt>
                <c:pt idx="82">
                  <c:v>422</c:v>
                </c:pt>
                <c:pt idx="83">
                  <c:v>423</c:v>
                </c:pt>
                <c:pt idx="84">
                  <c:v>424</c:v>
                </c:pt>
                <c:pt idx="85">
                  <c:v>425</c:v>
                </c:pt>
                <c:pt idx="86">
                  <c:v>426</c:v>
                </c:pt>
                <c:pt idx="87">
                  <c:v>427</c:v>
                </c:pt>
                <c:pt idx="88">
                  <c:v>428</c:v>
                </c:pt>
                <c:pt idx="89">
                  <c:v>429</c:v>
                </c:pt>
                <c:pt idx="90">
                  <c:v>430</c:v>
                </c:pt>
                <c:pt idx="91">
                  <c:v>431</c:v>
                </c:pt>
                <c:pt idx="92">
                  <c:v>432</c:v>
                </c:pt>
                <c:pt idx="93">
                  <c:v>433</c:v>
                </c:pt>
                <c:pt idx="94">
                  <c:v>434</c:v>
                </c:pt>
                <c:pt idx="95">
                  <c:v>435</c:v>
                </c:pt>
                <c:pt idx="96">
                  <c:v>436</c:v>
                </c:pt>
                <c:pt idx="97">
                  <c:v>437</c:v>
                </c:pt>
                <c:pt idx="98">
                  <c:v>438</c:v>
                </c:pt>
                <c:pt idx="99">
                  <c:v>439</c:v>
                </c:pt>
                <c:pt idx="100">
                  <c:v>440</c:v>
                </c:pt>
                <c:pt idx="101">
                  <c:v>441</c:v>
                </c:pt>
                <c:pt idx="102">
                  <c:v>442</c:v>
                </c:pt>
                <c:pt idx="103">
                  <c:v>443</c:v>
                </c:pt>
                <c:pt idx="104">
                  <c:v>444</c:v>
                </c:pt>
                <c:pt idx="105">
                  <c:v>445</c:v>
                </c:pt>
                <c:pt idx="106">
                  <c:v>446</c:v>
                </c:pt>
                <c:pt idx="107">
                  <c:v>447</c:v>
                </c:pt>
                <c:pt idx="108">
                  <c:v>448</c:v>
                </c:pt>
                <c:pt idx="109">
                  <c:v>449</c:v>
                </c:pt>
                <c:pt idx="110">
                  <c:v>450</c:v>
                </c:pt>
                <c:pt idx="111">
                  <c:v>451</c:v>
                </c:pt>
                <c:pt idx="112">
                  <c:v>452</c:v>
                </c:pt>
                <c:pt idx="113">
                  <c:v>453</c:v>
                </c:pt>
                <c:pt idx="114">
                  <c:v>454</c:v>
                </c:pt>
                <c:pt idx="115">
                  <c:v>455</c:v>
                </c:pt>
                <c:pt idx="116">
                  <c:v>456</c:v>
                </c:pt>
                <c:pt idx="117">
                  <c:v>457</c:v>
                </c:pt>
                <c:pt idx="118">
                  <c:v>458</c:v>
                </c:pt>
                <c:pt idx="119">
                  <c:v>459</c:v>
                </c:pt>
                <c:pt idx="120">
                  <c:v>500</c:v>
                </c:pt>
                <c:pt idx="121">
                  <c:v>501</c:v>
                </c:pt>
                <c:pt idx="122">
                  <c:v>502</c:v>
                </c:pt>
                <c:pt idx="123">
                  <c:v>503</c:v>
                </c:pt>
                <c:pt idx="124">
                  <c:v>504</c:v>
                </c:pt>
                <c:pt idx="125">
                  <c:v>505</c:v>
                </c:pt>
                <c:pt idx="126">
                  <c:v>506</c:v>
                </c:pt>
                <c:pt idx="127">
                  <c:v>507</c:v>
                </c:pt>
                <c:pt idx="128">
                  <c:v>508</c:v>
                </c:pt>
                <c:pt idx="129">
                  <c:v>509</c:v>
                </c:pt>
                <c:pt idx="130">
                  <c:v>510</c:v>
                </c:pt>
                <c:pt idx="131">
                  <c:v>511</c:v>
                </c:pt>
                <c:pt idx="132">
                  <c:v>512</c:v>
                </c:pt>
                <c:pt idx="133">
                  <c:v>513</c:v>
                </c:pt>
                <c:pt idx="134">
                  <c:v>514</c:v>
                </c:pt>
                <c:pt idx="135">
                  <c:v>515</c:v>
                </c:pt>
                <c:pt idx="136">
                  <c:v>516</c:v>
                </c:pt>
                <c:pt idx="137">
                  <c:v>517</c:v>
                </c:pt>
                <c:pt idx="138">
                  <c:v>518</c:v>
                </c:pt>
                <c:pt idx="139">
                  <c:v>519</c:v>
                </c:pt>
                <c:pt idx="140">
                  <c:v>520</c:v>
                </c:pt>
                <c:pt idx="141">
                  <c:v>521</c:v>
                </c:pt>
                <c:pt idx="142">
                  <c:v>522</c:v>
                </c:pt>
                <c:pt idx="143">
                  <c:v>523</c:v>
                </c:pt>
                <c:pt idx="144">
                  <c:v>524</c:v>
                </c:pt>
                <c:pt idx="145">
                  <c:v>525</c:v>
                </c:pt>
                <c:pt idx="146">
                  <c:v>526</c:v>
                </c:pt>
                <c:pt idx="147">
                  <c:v>527</c:v>
                </c:pt>
                <c:pt idx="148">
                  <c:v>528</c:v>
                </c:pt>
                <c:pt idx="149">
                  <c:v>529</c:v>
                </c:pt>
                <c:pt idx="150">
                  <c:v>530</c:v>
                </c:pt>
                <c:pt idx="151">
                  <c:v>531</c:v>
                </c:pt>
                <c:pt idx="152">
                  <c:v>532</c:v>
                </c:pt>
                <c:pt idx="153">
                  <c:v>533</c:v>
                </c:pt>
                <c:pt idx="154">
                  <c:v>534</c:v>
                </c:pt>
                <c:pt idx="155">
                  <c:v>535</c:v>
                </c:pt>
                <c:pt idx="156">
                  <c:v>536</c:v>
                </c:pt>
                <c:pt idx="157">
                  <c:v>537</c:v>
                </c:pt>
                <c:pt idx="158">
                  <c:v>538</c:v>
                </c:pt>
                <c:pt idx="159">
                  <c:v>539</c:v>
                </c:pt>
                <c:pt idx="160">
                  <c:v>540</c:v>
                </c:pt>
                <c:pt idx="161">
                  <c:v>541</c:v>
                </c:pt>
                <c:pt idx="162">
                  <c:v>542</c:v>
                </c:pt>
                <c:pt idx="163">
                  <c:v>543</c:v>
                </c:pt>
                <c:pt idx="164">
                  <c:v>544</c:v>
                </c:pt>
                <c:pt idx="165">
                  <c:v>545</c:v>
                </c:pt>
                <c:pt idx="166">
                  <c:v>546</c:v>
                </c:pt>
                <c:pt idx="167">
                  <c:v>547</c:v>
                </c:pt>
                <c:pt idx="168">
                  <c:v>548</c:v>
                </c:pt>
                <c:pt idx="169">
                  <c:v>549</c:v>
                </c:pt>
                <c:pt idx="170">
                  <c:v>550</c:v>
                </c:pt>
                <c:pt idx="171">
                  <c:v>551</c:v>
                </c:pt>
                <c:pt idx="172">
                  <c:v>552</c:v>
                </c:pt>
                <c:pt idx="173">
                  <c:v>553</c:v>
                </c:pt>
                <c:pt idx="174">
                  <c:v>554</c:v>
                </c:pt>
                <c:pt idx="175">
                  <c:v>555</c:v>
                </c:pt>
                <c:pt idx="176">
                  <c:v>556</c:v>
                </c:pt>
                <c:pt idx="177">
                  <c:v>557</c:v>
                </c:pt>
                <c:pt idx="178">
                  <c:v>558</c:v>
                </c:pt>
                <c:pt idx="179">
                  <c:v>559</c:v>
                </c:pt>
                <c:pt idx="180">
                  <c:v>600</c:v>
                </c:pt>
                <c:pt idx="181">
                  <c:v>601</c:v>
                </c:pt>
                <c:pt idx="182">
                  <c:v>602</c:v>
                </c:pt>
                <c:pt idx="183">
                  <c:v>603</c:v>
                </c:pt>
                <c:pt idx="184">
                  <c:v>604</c:v>
                </c:pt>
                <c:pt idx="185">
                  <c:v>605</c:v>
                </c:pt>
                <c:pt idx="186">
                  <c:v>606</c:v>
                </c:pt>
                <c:pt idx="187">
                  <c:v>607</c:v>
                </c:pt>
                <c:pt idx="188">
                  <c:v>608</c:v>
                </c:pt>
                <c:pt idx="189">
                  <c:v>609</c:v>
                </c:pt>
                <c:pt idx="190">
                  <c:v>610</c:v>
                </c:pt>
                <c:pt idx="191">
                  <c:v>611</c:v>
                </c:pt>
                <c:pt idx="192">
                  <c:v>612</c:v>
                </c:pt>
                <c:pt idx="193">
                  <c:v>613</c:v>
                </c:pt>
                <c:pt idx="194">
                  <c:v>614</c:v>
                </c:pt>
                <c:pt idx="195">
                  <c:v>615</c:v>
                </c:pt>
                <c:pt idx="196">
                  <c:v>616</c:v>
                </c:pt>
                <c:pt idx="197">
                  <c:v>617</c:v>
                </c:pt>
                <c:pt idx="198">
                  <c:v>618</c:v>
                </c:pt>
                <c:pt idx="199">
                  <c:v>619</c:v>
                </c:pt>
                <c:pt idx="200">
                  <c:v>620</c:v>
                </c:pt>
                <c:pt idx="201">
                  <c:v>621</c:v>
                </c:pt>
                <c:pt idx="202">
                  <c:v>622</c:v>
                </c:pt>
                <c:pt idx="203">
                  <c:v>623</c:v>
                </c:pt>
                <c:pt idx="204">
                  <c:v>624</c:v>
                </c:pt>
                <c:pt idx="205">
                  <c:v>625</c:v>
                </c:pt>
                <c:pt idx="206">
                  <c:v>626</c:v>
                </c:pt>
                <c:pt idx="207">
                  <c:v>627</c:v>
                </c:pt>
                <c:pt idx="208">
                  <c:v>628</c:v>
                </c:pt>
                <c:pt idx="209">
                  <c:v>629</c:v>
                </c:pt>
                <c:pt idx="210">
                  <c:v>630</c:v>
                </c:pt>
                <c:pt idx="211">
                  <c:v>631</c:v>
                </c:pt>
                <c:pt idx="212">
                  <c:v>632</c:v>
                </c:pt>
                <c:pt idx="213">
                  <c:v>633</c:v>
                </c:pt>
                <c:pt idx="214">
                  <c:v>634</c:v>
                </c:pt>
                <c:pt idx="215">
                  <c:v>635</c:v>
                </c:pt>
                <c:pt idx="216">
                  <c:v>636</c:v>
                </c:pt>
                <c:pt idx="217">
                  <c:v>637</c:v>
                </c:pt>
                <c:pt idx="218">
                  <c:v>638</c:v>
                </c:pt>
                <c:pt idx="219">
                  <c:v>639</c:v>
                </c:pt>
                <c:pt idx="220">
                  <c:v>640</c:v>
                </c:pt>
                <c:pt idx="221">
                  <c:v>641</c:v>
                </c:pt>
                <c:pt idx="222">
                  <c:v>642</c:v>
                </c:pt>
                <c:pt idx="223">
                  <c:v>643</c:v>
                </c:pt>
                <c:pt idx="224">
                  <c:v>644</c:v>
                </c:pt>
                <c:pt idx="225">
                  <c:v>645</c:v>
                </c:pt>
                <c:pt idx="226">
                  <c:v>646</c:v>
                </c:pt>
                <c:pt idx="227">
                  <c:v>647</c:v>
                </c:pt>
                <c:pt idx="228">
                  <c:v>648</c:v>
                </c:pt>
                <c:pt idx="229">
                  <c:v>649</c:v>
                </c:pt>
                <c:pt idx="230">
                  <c:v>650</c:v>
                </c:pt>
                <c:pt idx="231">
                  <c:v>651</c:v>
                </c:pt>
                <c:pt idx="232">
                  <c:v>652</c:v>
                </c:pt>
                <c:pt idx="233">
                  <c:v>653</c:v>
                </c:pt>
                <c:pt idx="234">
                  <c:v>654</c:v>
                </c:pt>
                <c:pt idx="235">
                  <c:v>655</c:v>
                </c:pt>
                <c:pt idx="236">
                  <c:v>656</c:v>
                </c:pt>
                <c:pt idx="237">
                  <c:v>657</c:v>
                </c:pt>
                <c:pt idx="238">
                  <c:v>658</c:v>
                </c:pt>
                <c:pt idx="239">
                  <c:v>659</c:v>
                </c:pt>
              </c:numCache>
            </c:numRef>
          </c:cat>
          <c:val>
            <c:numRef>
              <c:f>'[MCC_station data.xlsx]Applewhaites'!$E$2:$E$241</c:f>
              <c:numCache>
                <c:formatCode>General</c:formatCode>
                <c:ptCount val="240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12</c:v>
                </c:pt>
                <c:pt idx="27">
                  <c:v>0</c:v>
                </c:pt>
                <c:pt idx="28">
                  <c:v>0</c:v>
                </c:pt>
                <c:pt idx="29">
                  <c:v>12</c:v>
                </c:pt>
                <c:pt idx="30">
                  <c:v>0</c:v>
                </c:pt>
                <c:pt idx="31">
                  <c:v>0</c:v>
                </c:pt>
                <c:pt idx="32">
                  <c:v>12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12</c:v>
                </c:pt>
                <c:pt idx="46">
                  <c:v>24</c:v>
                </c:pt>
                <c:pt idx="47">
                  <c:v>24</c:v>
                </c:pt>
                <c:pt idx="48">
                  <c:v>36</c:v>
                </c:pt>
                <c:pt idx="49">
                  <c:v>36</c:v>
                </c:pt>
                <c:pt idx="50">
                  <c:v>24</c:v>
                </c:pt>
                <c:pt idx="51">
                  <c:v>0</c:v>
                </c:pt>
                <c:pt idx="52">
                  <c:v>0</c:v>
                </c:pt>
                <c:pt idx="53">
                  <c:v>12</c:v>
                </c:pt>
                <c:pt idx="54">
                  <c:v>0</c:v>
                </c:pt>
                <c:pt idx="55">
                  <c:v>0</c:v>
                </c:pt>
                <c:pt idx="56">
                  <c:v>0</c:v>
                </c:pt>
                <c:pt idx="57">
                  <c:v>0</c:v>
                </c:pt>
                <c:pt idx="58">
                  <c:v>12</c:v>
                </c:pt>
                <c:pt idx="59">
                  <c:v>0</c:v>
                </c:pt>
                <c:pt idx="60">
                  <c:v>12</c:v>
                </c:pt>
                <c:pt idx="61">
                  <c:v>0</c:v>
                </c:pt>
                <c:pt idx="62">
                  <c:v>0</c:v>
                </c:pt>
                <c:pt idx="63">
                  <c:v>0</c:v>
                </c:pt>
                <c:pt idx="64">
                  <c:v>0</c:v>
                </c:pt>
                <c:pt idx="65">
                  <c:v>0</c:v>
                </c:pt>
                <c:pt idx="66">
                  <c:v>0</c:v>
                </c:pt>
                <c:pt idx="67">
                  <c:v>0</c:v>
                </c:pt>
                <c:pt idx="68">
                  <c:v>0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12</c:v>
                </c:pt>
                <c:pt idx="73">
                  <c:v>12</c:v>
                </c:pt>
                <c:pt idx="74">
                  <c:v>0</c:v>
                </c:pt>
                <c:pt idx="75">
                  <c:v>12</c:v>
                </c:pt>
                <c:pt idx="76">
                  <c:v>0</c:v>
                </c:pt>
                <c:pt idx="77">
                  <c:v>12</c:v>
                </c:pt>
                <c:pt idx="78">
                  <c:v>0</c:v>
                </c:pt>
                <c:pt idx="79">
                  <c:v>0</c:v>
                </c:pt>
                <c:pt idx="80">
                  <c:v>12</c:v>
                </c:pt>
                <c:pt idx="81">
                  <c:v>12</c:v>
                </c:pt>
                <c:pt idx="82">
                  <c:v>0</c:v>
                </c:pt>
                <c:pt idx="83">
                  <c:v>12</c:v>
                </c:pt>
                <c:pt idx="84">
                  <c:v>0</c:v>
                </c:pt>
                <c:pt idx="85">
                  <c:v>12</c:v>
                </c:pt>
                <c:pt idx="86">
                  <c:v>0</c:v>
                </c:pt>
                <c:pt idx="87">
                  <c:v>12</c:v>
                </c:pt>
                <c:pt idx="88">
                  <c:v>0</c:v>
                </c:pt>
                <c:pt idx="89">
                  <c:v>12</c:v>
                </c:pt>
                <c:pt idx="90">
                  <c:v>0</c:v>
                </c:pt>
                <c:pt idx="91">
                  <c:v>0</c:v>
                </c:pt>
                <c:pt idx="92">
                  <c:v>0</c:v>
                </c:pt>
                <c:pt idx="93">
                  <c:v>0</c:v>
                </c:pt>
                <c:pt idx="94">
                  <c:v>0</c:v>
                </c:pt>
                <c:pt idx="95">
                  <c:v>0</c:v>
                </c:pt>
                <c:pt idx="96">
                  <c:v>0</c:v>
                </c:pt>
                <c:pt idx="97">
                  <c:v>0</c:v>
                </c:pt>
                <c:pt idx="98">
                  <c:v>0</c:v>
                </c:pt>
                <c:pt idx="99">
                  <c:v>12</c:v>
                </c:pt>
                <c:pt idx="100">
                  <c:v>0</c:v>
                </c:pt>
                <c:pt idx="101">
                  <c:v>0</c:v>
                </c:pt>
                <c:pt idx="102">
                  <c:v>0</c:v>
                </c:pt>
                <c:pt idx="103">
                  <c:v>0</c:v>
                </c:pt>
                <c:pt idx="104">
                  <c:v>0</c:v>
                </c:pt>
                <c:pt idx="105">
                  <c:v>0</c:v>
                </c:pt>
                <c:pt idx="106">
                  <c:v>0</c:v>
                </c:pt>
                <c:pt idx="107">
                  <c:v>0</c:v>
                </c:pt>
                <c:pt idx="108">
                  <c:v>0</c:v>
                </c:pt>
                <c:pt idx="109">
                  <c:v>12</c:v>
                </c:pt>
                <c:pt idx="110">
                  <c:v>0</c:v>
                </c:pt>
                <c:pt idx="111">
                  <c:v>0</c:v>
                </c:pt>
                <c:pt idx="112">
                  <c:v>0</c:v>
                </c:pt>
                <c:pt idx="113">
                  <c:v>0</c:v>
                </c:pt>
                <c:pt idx="114">
                  <c:v>0</c:v>
                </c:pt>
                <c:pt idx="115">
                  <c:v>0</c:v>
                </c:pt>
                <c:pt idx="116">
                  <c:v>0</c:v>
                </c:pt>
                <c:pt idx="117">
                  <c:v>0</c:v>
                </c:pt>
                <c:pt idx="118">
                  <c:v>0</c:v>
                </c:pt>
                <c:pt idx="119">
                  <c:v>0</c:v>
                </c:pt>
                <c:pt idx="120">
                  <c:v>0</c:v>
                </c:pt>
                <c:pt idx="121">
                  <c:v>0</c:v>
                </c:pt>
                <c:pt idx="122">
                  <c:v>0</c:v>
                </c:pt>
                <c:pt idx="123">
                  <c:v>0</c:v>
                </c:pt>
                <c:pt idx="124">
                  <c:v>0</c:v>
                </c:pt>
                <c:pt idx="125">
                  <c:v>0</c:v>
                </c:pt>
                <c:pt idx="126">
                  <c:v>0</c:v>
                </c:pt>
                <c:pt idx="127">
                  <c:v>0</c:v>
                </c:pt>
                <c:pt idx="128">
                  <c:v>12</c:v>
                </c:pt>
                <c:pt idx="129">
                  <c:v>96</c:v>
                </c:pt>
                <c:pt idx="130">
                  <c:v>144</c:v>
                </c:pt>
                <c:pt idx="131">
                  <c:v>144</c:v>
                </c:pt>
                <c:pt idx="132">
                  <c:v>168</c:v>
                </c:pt>
                <c:pt idx="133">
                  <c:v>144</c:v>
                </c:pt>
                <c:pt idx="134">
                  <c:v>132</c:v>
                </c:pt>
                <c:pt idx="135">
                  <c:v>120</c:v>
                </c:pt>
                <c:pt idx="136">
                  <c:v>156</c:v>
                </c:pt>
                <c:pt idx="137">
                  <c:v>168</c:v>
                </c:pt>
                <c:pt idx="138">
                  <c:v>156</c:v>
                </c:pt>
                <c:pt idx="139">
                  <c:v>204</c:v>
                </c:pt>
                <c:pt idx="140">
                  <c:v>180</c:v>
                </c:pt>
                <c:pt idx="141">
                  <c:v>192</c:v>
                </c:pt>
                <c:pt idx="142">
                  <c:v>180</c:v>
                </c:pt>
                <c:pt idx="143">
                  <c:v>156</c:v>
                </c:pt>
                <c:pt idx="144">
                  <c:v>156</c:v>
                </c:pt>
                <c:pt idx="145">
                  <c:v>144</c:v>
                </c:pt>
                <c:pt idx="146">
                  <c:v>156</c:v>
                </c:pt>
                <c:pt idx="147">
                  <c:v>132</c:v>
                </c:pt>
                <c:pt idx="148">
                  <c:v>132</c:v>
                </c:pt>
                <c:pt idx="149">
                  <c:v>132</c:v>
                </c:pt>
                <c:pt idx="150">
                  <c:v>168</c:v>
                </c:pt>
                <c:pt idx="151">
                  <c:v>168</c:v>
                </c:pt>
                <c:pt idx="152">
                  <c:v>180</c:v>
                </c:pt>
                <c:pt idx="153">
                  <c:v>192</c:v>
                </c:pt>
                <c:pt idx="154">
                  <c:v>204</c:v>
                </c:pt>
                <c:pt idx="155">
                  <c:v>180</c:v>
                </c:pt>
                <c:pt idx="156">
                  <c:v>180</c:v>
                </c:pt>
                <c:pt idx="157">
                  <c:v>204</c:v>
                </c:pt>
                <c:pt idx="158">
                  <c:v>168</c:v>
                </c:pt>
                <c:pt idx="159">
                  <c:v>144</c:v>
                </c:pt>
                <c:pt idx="160">
                  <c:v>168</c:v>
                </c:pt>
                <c:pt idx="161">
                  <c:v>108</c:v>
                </c:pt>
                <c:pt idx="162">
                  <c:v>60</c:v>
                </c:pt>
                <c:pt idx="163">
                  <c:v>48</c:v>
                </c:pt>
                <c:pt idx="164">
                  <c:v>24</c:v>
                </c:pt>
                <c:pt idx="165">
                  <c:v>24</c:v>
                </c:pt>
                <c:pt idx="166">
                  <c:v>12</c:v>
                </c:pt>
                <c:pt idx="167">
                  <c:v>24</c:v>
                </c:pt>
                <c:pt idx="168">
                  <c:v>24</c:v>
                </c:pt>
                <c:pt idx="169">
                  <c:v>12</c:v>
                </c:pt>
                <c:pt idx="170">
                  <c:v>0</c:v>
                </c:pt>
                <c:pt idx="171">
                  <c:v>0</c:v>
                </c:pt>
                <c:pt idx="172">
                  <c:v>12</c:v>
                </c:pt>
                <c:pt idx="173">
                  <c:v>0</c:v>
                </c:pt>
                <c:pt idx="174">
                  <c:v>12</c:v>
                </c:pt>
                <c:pt idx="175">
                  <c:v>0</c:v>
                </c:pt>
                <c:pt idx="176">
                  <c:v>0</c:v>
                </c:pt>
                <c:pt idx="177">
                  <c:v>12</c:v>
                </c:pt>
                <c:pt idx="178">
                  <c:v>12</c:v>
                </c:pt>
                <c:pt idx="179">
                  <c:v>0</c:v>
                </c:pt>
                <c:pt idx="180">
                  <c:v>12</c:v>
                </c:pt>
                <c:pt idx="181">
                  <c:v>0</c:v>
                </c:pt>
                <c:pt idx="182">
                  <c:v>12</c:v>
                </c:pt>
                <c:pt idx="183">
                  <c:v>0</c:v>
                </c:pt>
                <c:pt idx="184">
                  <c:v>0</c:v>
                </c:pt>
                <c:pt idx="185">
                  <c:v>12</c:v>
                </c:pt>
                <c:pt idx="186">
                  <c:v>0</c:v>
                </c:pt>
                <c:pt idx="187">
                  <c:v>12</c:v>
                </c:pt>
                <c:pt idx="188">
                  <c:v>0</c:v>
                </c:pt>
                <c:pt idx="189">
                  <c:v>0</c:v>
                </c:pt>
                <c:pt idx="190">
                  <c:v>12</c:v>
                </c:pt>
                <c:pt idx="191">
                  <c:v>0</c:v>
                </c:pt>
                <c:pt idx="192">
                  <c:v>0</c:v>
                </c:pt>
                <c:pt idx="193">
                  <c:v>12</c:v>
                </c:pt>
                <c:pt idx="194">
                  <c:v>0</c:v>
                </c:pt>
                <c:pt idx="195">
                  <c:v>12</c:v>
                </c:pt>
                <c:pt idx="196">
                  <c:v>0</c:v>
                </c:pt>
                <c:pt idx="197">
                  <c:v>0</c:v>
                </c:pt>
                <c:pt idx="198">
                  <c:v>12</c:v>
                </c:pt>
                <c:pt idx="199">
                  <c:v>0</c:v>
                </c:pt>
                <c:pt idx="200">
                  <c:v>0</c:v>
                </c:pt>
                <c:pt idx="201">
                  <c:v>0</c:v>
                </c:pt>
                <c:pt idx="202">
                  <c:v>0</c:v>
                </c:pt>
                <c:pt idx="203">
                  <c:v>0</c:v>
                </c:pt>
                <c:pt idx="204">
                  <c:v>0</c:v>
                </c:pt>
                <c:pt idx="205">
                  <c:v>0</c:v>
                </c:pt>
                <c:pt idx="206">
                  <c:v>0</c:v>
                </c:pt>
                <c:pt idx="207">
                  <c:v>12</c:v>
                </c:pt>
                <c:pt idx="208">
                  <c:v>0</c:v>
                </c:pt>
                <c:pt idx="209">
                  <c:v>0</c:v>
                </c:pt>
                <c:pt idx="210">
                  <c:v>0</c:v>
                </c:pt>
                <c:pt idx="211">
                  <c:v>0</c:v>
                </c:pt>
                <c:pt idx="212">
                  <c:v>0</c:v>
                </c:pt>
                <c:pt idx="213">
                  <c:v>0</c:v>
                </c:pt>
                <c:pt idx="214">
                  <c:v>0</c:v>
                </c:pt>
                <c:pt idx="215">
                  <c:v>0</c:v>
                </c:pt>
                <c:pt idx="216">
                  <c:v>0</c:v>
                </c:pt>
                <c:pt idx="217">
                  <c:v>0</c:v>
                </c:pt>
                <c:pt idx="218">
                  <c:v>0</c:v>
                </c:pt>
                <c:pt idx="219">
                  <c:v>0</c:v>
                </c:pt>
                <c:pt idx="220">
                  <c:v>0</c:v>
                </c:pt>
                <c:pt idx="221">
                  <c:v>0</c:v>
                </c:pt>
                <c:pt idx="222">
                  <c:v>0</c:v>
                </c:pt>
                <c:pt idx="223">
                  <c:v>0</c:v>
                </c:pt>
                <c:pt idx="224">
                  <c:v>0</c:v>
                </c:pt>
                <c:pt idx="225">
                  <c:v>0</c:v>
                </c:pt>
                <c:pt idx="226">
                  <c:v>0</c:v>
                </c:pt>
                <c:pt idx="227">
                  <c:v>0</c:v>
                </c:pt>
                <c:pt idx="228">
                  <c:v>0</c:v>
                </c:pt>
                <c:pt idx="229">
                  <c:v>0</c:v>
                </c:pt>
                <c:pt idx="230">
                  <c:v>0</c:v>
                </c:pt>
                <c:pt idx="231">
                  <c:v>0</c:v>
                </c:pt>
                <c:pt idx="232">
                  <c:v>0</c:v>
                </c:pt>
                <c:pt idx="233">
                  <c:v>0</c:v>
                </c:pt>
                <c:pt idx="234">
                  <c:v>0</c:v>
                </c:pt>
                <c:pt idx="235">
                  <c:v>0</c:v>
                </c:pt>
                <c:pt idx="236">
                  <c:v>0</c:v>
                </c:pt>
                <c:pt idx="237">
                  <c:v>0</c:v>
                </c:pt>
                <c:pt idx="238">
                  <c:v>0</c:v>
                </c:pt>
                <c:pt idx="239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4EF4-4A7F-B571-9D69FBC6B29B}"/>
            </c:ext>
          </c:extLst>
        </c:ser>
        <c:dLbls/>
        <c:marker val="1"/>
        <c:axId val="139196672"/>
        <c:axId val="139248384"/>
      </c:lineChart>
      <c:catAx>
        <c:axId val="139196672"/>
        <c:scaling>
          <c:orientation val="minMax"/>
        </c:scaling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000" b="0" i="0" kern="1200" baseline="0">
                    <a:solidFill>
                      <a:srgbClr val="595959"/>
                    </a:solidFill>
                    <a:effectLst/>
                  </a:rPr>
                  <a:t>mm/hr (UTC)</a:t>
                </a:r>
                <a:endParaRPr lang="en-US">
                  <a:effectLst/>
                </a:endParaRPr>
              </a:p>
            </c:rich>
          </c:tx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9248384"/>
        <c:crosses val="autoZero"/>
        <c:auto val="1"/>
        <c:lblAlgn val="ctr"/>
        <c:lblOffset val="100"/>
        <c:tickLblSkip val="30"/>
      </c:catAx>
      <c:valAx>
        <c:axId val="139248384"/>
        <c:scaling>
          <c:orientation val="minMax"/>
        </c:scaling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Rain</a:t>
                </a:r>
                <a:r>
                  <a:rPr lang="en-US" baseline="0"/>
                  <a:t> Rate</a:t>
                </a:r>
                <a:endParaRPr lang="en-US"/>
              </a:p>
            </c:rich>
          </c:tx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919667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400" b="0" i="0" kern="1200" spc="0" baseline="0">
                <a:solidFill>
                  <a:srgbClr val="595959"/>
                </a:solidFill>
                <a:effectLst/>
              </a:rPr>
              <a:t>Actual Rainfall Rates for Cambridge</a:t>
            </a:r>
            <a:endParaRPr lang="en-US">
              <a:effectLst/>
            </a:endParaRPr>
          </a:p>
        </c:rich>
      </c:tx>
      <c:spPr>
        <a:noFill/>
        <a:ln>
          <a:noFill/>
        </a:ln>
        <a:effectLst/>
      </c:spPr>
    </c:title>
    <c:plotArea>
      <c:layout/>
      <c:lineChart>
        <c:grouping val="standard"/>
        <c:ser>
          <c:idx val="1"/>
          <c:order val="0"/>
          <c:tx>
            <c:strRef>
              <c:f>'[MCC_station data.xlsx]Cambridge'!$E$1</c:f>
              <c:strCache>
                <c:ptCount val="1"/>
                <c:pt idx="0">
                  <c:v>Rate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cat>
            <c:numRef>
              <c:f>'[MCC_station data.xlsx]Cambridge'!$C$2:$C$241</c:f>
              <c:numCache>
                <c:formatCode>General</c:formatCode>
                <c:ptCount val="240"/>
                <c:pt idx="0">
                  <c:v>300</c:v>
                </c:pt>
                <c:pt idx="1">
                  <c:v>301</c:v>
                </c:pt>
                <c:pt idx="2">
                  <c:v>302</c:v>
                </c:pt>
                <c:pt idx="3">
                  <c:v>303</c:v>
                </c:pt>
                <c:pt idx="4">
                  <c:v>304</c:v>
                </c:pt>
                <c:pt idx="5">
                  <c:v>305</c:v>
                </c:pt>
                <c:pt idx="6">
                  <c:v>306</c:v>
                </c:pt>
                <c:pt idx="7">
                  <c:v>307</c:v>
                </c:pt>
                <c:pt idx="8">
                  <c:v>308</c:v>
                </c:pt>
                <c:pt idx="9">
                  <c:v>309</c:v>
                </c:pt>
                <c:pt idx="10">
                  <c:v>310</c:v>
                </c:pt>
                <c:pt idx="11">
                  <c:v>311</c:v>
                </c:pt>
                <c:pt idx="12">
                  <c:v>312</c:v>
                </c:pt>
                <c:pt idx="13">
                  <c:v>313</c:v>
                </c:pt>
                <c:pt idx="14">
                  <c:v>314</c:v>
                </c:pt>
                <c:pt idx="15">
                  <c:v>315</c:v>
                </c:pt>
                <c:pt idx="16">
                  <c:v>316</c:v>
                </c:pt>
                <c:pt idx="17">
                  <c:v>317</c:v>
                </c:pt>
                <c:pt idx="18">
                  <c:v>318</c:v>
                </c:pt>
                <c:pt idx="19">
                  <c:v>319</c:v>
                </c:pt>
                <c:pt idx="20">
                  <c:v>320</c:v>
                </c:pt>
                <c:pt idx="21">
                  <c:v>321</c:v>
                </c:pt>
                <c:pt idx="22">
                  <c:v>322</c:v>
                </c:pt>
                <c:pt idx="23">
                  <c:v>323</c:v>
                </c:pt>
                <c:pt idx="24">
                  <c:v>324</c:v>
                </c:pt>
                <c:pt idx="25">
                  <c:v>325</c:v>
                </c:pt>
                <c:pt idx="26">
                  <c:v>326</c:v>
                </c:pt>
                <c:pt idx="27">
                  <c:v>327</c:v>
                </c:pt>
                <c:pt idx="28">
                  <c:v>328</c:v>
                </c:pt>
                <c:pt idx="29">
                  <c:v>329</c:v>
                </c:pt>
                <c:pt idx="30">
                  <c:v>330</c:v>
                </c:pt>
                <c:pt idx="31">
                  <c:v>331</c:v>
                </c:pt>
                <c:pt idx="32">
                  <c:v>332</c:v>
                </c:pt>
                <c:pt idx="33">
                  <c:v>333</c:v>
                </c:pt>
                <c:pt idx="34">
                  <c:v>334</c:v>
                </c:pt>
                <c:pt idx="35">
                  <c:v>335</c:v>
                </c:pt>
                <c:pt idx="36">
                  <c:v>336</c:v>
                </c:pt>
                <c:pt idx="37">
                  <c:v>337</c:v>
                </c:pt>
                <c:pt idx="38">
                  <c:v>338</c:v>
                </c:pt>
                <c:pt idx="39">
                  <c:v>339</c:v>
                </c:pt>
                <c:pt idx="40">
                  <c:v>340</c:v>
                </c:pt>
                <c:pt idx="41">
                  <c:v>341</c:v>
                </c:pt>
                <c:pt idx="42">
                  <c:v>342</c:v>
                </c:pt>
                <c:pt idx="43">
                  <c:v>343</c:v>
                </c:pt>
                <c:pt idx="44">
                  <c:v>344</c:v>
                </c:pt>
                <c:pt idx="45">
                  <c:v>345</c:v>
                </c:pt>
                <c:pt idx="46">
                  <c:v>346</c:v>
                </c:pt>
                <c:pt idx="47">
                  <c:v>347</c:v>
                </c:pt>
                <c:pt idx="48">
                  <c:v>348</c:v>
                </c:pt>
                <c:pt idx="49">
                  <c:v>349</c:v>
                </c:pt>
                <c:pt idx="50">
                  <c:v>350</c:v>
                </c:pt>
                <c:pt idx="51">
                  <c:v>351</c:v>
                </c:pt>
                <c:pt idx="52">
                  <c:v>352</c:v>
                </c:pt>
                <c:pt idx="53">
                  <c:v>353</c:v>
                </c:pt>
                <c:pt idx="54">
                  <c:v>354</c:v>
                </c:pt>
                <c:pt idx="55">
                  <c:v>355</c:v>
                </c:pt>
                <c:pt idx="56">
                  <c:v>356</c:v>
                </c:pt>
                <c:pt idx="57">
                  <c:v>357</c:v>
                </c:pt>
                <c:pt idx="58">
                  <c:v>358</c:v>
                </c:pt>
                <c:pt idx="59">
                  <c:v>359</c:v>
                </c:pt>
                <c:pt idx="60">
                  <c:v>400</c:v>
                </c:pt>
                <c:pt idx="61">
                  <c:v>401</c:v>
                </c:pt>
                <c:pt idx="62">
                  <c:v>402</c:v>
                </c:pt>
                <c:pt idx="63">
                  <c:v>403</c:v>
                </c:pt>
                <c:pt idx="64">
                  <c:v>404</c:v>
                </c:pt>
                <c:pt idx="65">
                  <c:v>405</c:v>
                </c:pt>
                <c:pt idx="66">
                  <c:v>406</c:v>
                </c:pt>
                <c:pt idx="67">
                  <c:v>407</c:v>
                </c:pt>
                <c:pt idx="68">
                  <c:v>408</c:v>
                </c:pt>
                <c:pt idx="69">
                  <c:v>409</c:v>
                </c:pt>
                <c:pt idx="70">
                  <c:v>410</c:v>
                </c:pt>
                <c:pt idx="71">
                  <c:v>411</c:v>
                </c:pt>
                <c:pt idx="72">
                  <c:v>412</c:v>
                </c:pt>
                <c:pt idx="73">
                  <c:v>413</c:v>
                </c:pt>
                <c:pt idx="74">
                  <c:v>414</c:v>
                </c:pt>
                <c:pt idx="75">
                  <c:v>415</c:v>
                </c:pt>
                <c:pt idx="76">
                  <c:v>416</c:v>
                </c:pt>
                <c:pt idx="77">
                  <c:v>417</c:v>
                </c:pt>
                <c:pt idx="78">
                  <c:v>418</c:v>
                </c:pt>
                <c:pt idx="79">
                  <c:v>419</c:v>
                </c:pt>
                <c:pt idx="80">
                  <c:v>420</c:v>
                </c:pt>
                <c:pt idx="81">
                  <c:v>421</c:v>
                </c:pt>
                <c:pt idx="82">
                  <c:v>422</c:v>
                </c:pt>
                <c:pt idx="83">
                  <c:v>423</c:v>
                </c:pt>
                <c:pt idx="84">
                  <c:v>424</c:v>
                </c:pt>
                <c:pt idx="85">
                  <c:v>425</c:v>
                </c:pt>
                <c:pt idx="86">
                  <c:v>426</c:v>
                </c:pt>
                <c:pt idx="87">
                  <c:v>427</c:v>
                </c:pt>
                <c:pt idx="88">
                  <c:v>428</c:v>
                </c:pt>
                <c:pt idx="89">
                  <c:v>429</c:v>
                </c:pt>
                <c:pt idx="90">
                  <c:v>430</c:v>
                </c:pt>
                <c:pt idx="91">
                  <c:v>431</c:v>
                </c:pt>
                <c:pt idx="92">
                  <c:v>432</c:v>
                </c:pt>
                <c:pt idx="93">
                  <c:v>433</c:v>
                </c:pt>
                <c:pt idx="94">
                  <c:v>434</c:v>
                </c:pt>
                <c:pt idx="95">
                  <c:v>435</c:v>
                </c:pt>
                <c:pt idx="96">
                  <c:v>436</c:v>
                </c:pt>
                <c:pt idx="97">
                  <c:v>437</c:v>
                </c:pt>
                <c:pt idx="98">
                  <c:v>438</c:v>
                </c:pt>
                <c:pt idx="99">
                  <c:v>439</c:v>
                </c:pt>
                <c:pt idx="100">
                  <c:v>440</c:v>
                </c:pt>
                <c:pt idx="101">
                  <c:v>441</c:v>
                </c:pt>
                <c:pt idx="102">
                  <c:v>442</c:v>
                </c:pt>
                <c:pt idx="103">
                  <c:v>443</c:v>
                </c:pt>
                <c:pt idx="104">
                  <c:v>444</c:v>
                </c:pt>
                <c:pt idx="105">
                  <c:v>445</c:v>
                </c:pt>
                <c:pt idx="106">
                  <c:v>446</c:v>
                </c:pt>
                <c:pt idx="107">
                  <c:v>447</c:v>
                </c:pt>
                <c:pt idx="108">
                  <c:v>448</c:v>
                </c:pt>
                <c:pt idx="109">
                  <c:v>449</c:v>
                </c:pt>
                <c:pt idx="110">
                  <c:v>450</c:v>
                </c:pt>
                <c:pt idx="111">
                  <c:v>451</c:v>
                </c:pt>
                <c:pt idx="112">
                  <c:v>452</c:v>
                </c:pt>
                <c:pt idx="113">
                  <c:v>453</c:v>
                </c:pt>
                <c:pt idx="114">
                  <c:v>454</c:v>
                </c:pt>
                <c:pt idx="115">
                  <c:v>455</c:v>
                </c:pt>
                <c:pt idx="116">
                  <c:v>456</c:v>
                </c:pt>
                <c:pt idx="117">
                  <c:v>457</c:v>
                </c:pt>
                <c:pt idx="118">
                  <c:v>458</c:v>
                </c:pt>
                <c:pt idx="119">
                  <c:v>459</c:v>
                </c:pt>
                <c:pt idx="120">
                  <c:v>500</c:v>
                </c:pt>
                <c:pt idx="121">
                  <c:v>501</c:v>
                </c:pt>
                <c:pt idx="122">
                  <c:v>502</c:v>
                </c:pt>
                <c:pt idx="123">
                  <c:v>503</c:v>
                </c:pt>
                <c:pt idx="124">
                  <c:v>504</c:v>
                </c:pt>
                <c:pt idx="125">
                  <c:v>505</c:v>
                </c:pt>
                <c:pt idx="126">
                  <c:v>506</c:v>
                </c:pt>
                <c:pt idx="127">
                  <c:v>507</c:v>
                </c:pt>
                <c:pt idx="128">
                  <c:v>508</c:v>
                </c:pt>
                <c:pt idx="129">
                  <c:v>509</c:v>
                </c:pt>
                <c:pt idx="130">
                  <c:v>510</c:v>
                </c:pt>
                <c:pt idx="131">
                  <c:v>511</c:v>
                </c:pt>
                <c:pt idx="132">
                  <c:v>512</c:v>
                </c:pt>
                <c:pt idx="133">
                  <c:v>513</c:v>
                </c:pt>
                <c:pt idx="134">
                  <c:v>514</c:v>
                </c:pt>
                <c:pt idx="135">
                  <c:v>515</c:v>
                </c:pt>
                <c:pt idx="136">
                  <c:v>516</c:v>
                </c:pt>
                <c:pt idx="137">
                  <c:v>517</c:v>
                </c:pt>
                <c:pt idx="138">
                  <c:v>518</c:v>
                </c:pt>
                <c:pt idx="139">
                  <c:v>519</c:v>
                </c:pt>
                <c:pt idx="140">
                  <c:v>520</c:v>
                </c:pt>
                <c:pt idx="141">
                  <c:v>521</c:v>
                </c:pt>
                <c:pt idx="142">
                  <c:v>522</c:v>
                </c:pt>
                <c:pt idx="143">
                  <c:v>523</c:v>
                </c:pt>
                <c:pt idx="144">
                  <c:v>524</c:v>
                </c:pt>
                <c:pt idx="145">
                  <c:v>525</c:v>
                </c:pt>
                <c:pt idx="146">
                  <c:v>526</c:v>
                </c:pt>
                <c:pt idx="147">
                  <c:v>527</c:v>
                </c:pt>
                <c:pt idx="148">
                  <c:v>528</c:v>
                </c:pt>
                <c:pt idx="149">
                  <c:v>529</c:v>
                </c:pt>
                <c:pt idx="150">
                  <c:v>530</c:v>
                </c:pt>
                <c:pt idx="151">
                  <c:v>531</c:v>
                </c:pt>
                <c:pt idx="152">
                  <c:v>532</c:v>
                </c:pt>
                <c:pt idx="153">
                  <c:v>533</c:v>
                </c:pt>
                <c:pt idx="154">
                  <c:v>534</c:v>
                </c:pt>
                <c:pt idx="155">
                  <c:v>535</c:v>
                </c:pt>
                <c:pt idx="156">
                  <c:v>536</c:v>
                </c:pt>
                <c:pt idx="157">
                  <c:v>537</c:v>
                </c:pt>
                <c:pt idx="158">
                  <c:v>538</c:v>
                </c:pt>
                <c:pt idx="159">
                  <c:v>539</c:v>
                </c:pt>
                <c:pt idx="160">
                  <c:v>540</c:v>
                </c:pt>
                <c:pt idx="161">
                  <c:v>541</c:v>
                </c:pt>
                <c:pt idx="162">
                  <c:v>542</c:v>
                </c:pt>
                <c:pt idx="163">
                  <c:v>543</c:v>
                </c:pt>
                <c:pt idx="164">
                  <c:v>544</c:v>
                </c:pt>
                <c:pt idx="165">
                  <c:v>545</c:v>
                </c:pt>
                <c:pt idx="166">
                  <c:v>546</c:v>
                </c:pt>
                <c:pt idx="167">
                  <c:v>547</c:v>
                </c:pt>
                <c:pt idx="168">
                  <c:v>548</c:v>
                </c:pt>
                <c:pt idx="169">
                  <c:v>549</c:v>
                </c:pt>
                <c:pt idx="170">
                  <c:v>550</c:v>
                </c:pt>
                <c:pt idx="171">
                  <c:v>551</c:v>
                </c:pt>
                <c:pt idx="172">
                  <c:v>552</c:v>
                </c:pt>
                <c:pt idx="173">
                  <c:v>553</c:v>
                </c:pt>
                <c:pt idx="174">
                  <c:v>554</c:v>
                </c:pt>
                <c:pt idx="175">
                  <c:v>555</c:v>
                </c:pt>
                <c:pt idx="176">
                  <c:v>556</c:v>
                </c:pt>
                <c:pt idx="177">
                  <c:v>557</c:v>
                </c:pt>
                <c:pt idx="178">
                  <c:v>558</c:v>
                </c:pt>
                <c:pt idx="179">
                  <c:v>559</c:v>
                </c:pt>
                <c:pt idx="180">
                  <c:v>600</c:v>
                </c:pt>
                <c:pt idx="181">
                  <c:v>601</c:v>
                </c:pt>
                <c:pt idx="182">
                  <c:v>602</c:v>
                </c:pt>
                <c:pt idx="183">
                  <c:v>603</c:v>
                </c:pt>
                <c:pt idx="184">
                  <c:v>604</c:v>
                </c:pt>
                <c:pt idx="185">
                  <c:v>605</c:v>
                </c:pt>
                <c:pt idx="186">
                  <c:v>606</c:v>
                </c:pt>
                <c:pt idx="187">
                  <c:v>607</c:v>
                </c:pt>
                <c:pt idx="188">
                  <c:v>608</c:v>
                </c:pt>
                <c:pt idx="189">
                  <c:v>609</c:v>
                </c:pt>
                <c:pt idx="190">
                  <c:v>610</c:v>
                </c:pt>
                <c:pt idx="191">
                  <c:v>611</c:v>
                </c:pt>
                <c:pt idx="192">
                  <c:v>612</c:v>
                </c:pt>
                <c:pt idx="193">
                  <c:v>613</c:v>
                </c:pt>
                <c:pt idx="194">
                  <c:v>614</c:v>
                </c:pt>
                <c:pt idx="195">
                  <c:v>615</c:v>
                </c:pt>
                <c:pt idx="196">
                  <c:v>616</c:v>
                </c:pt>
                <c:pt idx="197">
                  <c:v>617</c:v>
                </c:pt>
                <c:pt idx="198">
                  <c:v>618</c:v>
                </c:pt>
                <c:pt idx="199">
                  <c:v>619</c:v>
                </c:pt>
                <c:pt idx="200">
                  <c:v>620</c:v>
                </c:pt>
                <c:pt idx="201">
                  <c:v>621</c:v>
                </c:pt>
                <c:pt idx="202">
                  <c:v>622</c:v>
                </c:pt>
                <c:pt idx="203">
                  <c:v>623</c:v>
                </c:pt>
                <c:pt idx="204">
                  <c:v>624</c:v>
                </c:pt>
                <c:pt idx="205">
                  <c:v>625</c:v>
                </c:pt>
                <c:pt idx="206">
                  <c:v>626</c:v>
                </c:pt>
                <c:pt idx="207">
                  <c:v>627</c:v>
                </c:pt>
                <c:pt idx="208">
                  <c:v>628</c:v>
                </c:pt>
                <c:pt idx="209">
                  <c:v>629</c:v>
                </c:pt>
                <c:pt idx="210">
                  <c:v>630</c:v>
                </c:pt>
                <c:pt idx="211">
                  <c:v>631</c:v>
                </c:pt>
                <c:pt idx="212">
                  <c:v>632</c:v>
                </c:pt>
                <c:pt idx="213">
                  <c:v>633</c:v>
                </c:pt>
                <c:pt idx="214">
                  <c:v>634</c:v>
                </c:pt>
                <c:pt idx="215">
                  <c:v>635</c:v>
                </c:pt>
                <c:pt idx="216">
                  <c:v>636</c:v>
                </c:pt>
                <c:pt idx="217">
                  <c:v>637</c:v>
                </c:pt>
                <c:pt idx="218">
                  <c:v>638</c:v>
                </c:pt>
                <c:pt idx="219">
                  <c:v>639</c:v>
                </c:pt>
                <c:pt idx="220">
                  <c:v>640</c:v>
                </c:pt>
                <c:pt idx="221">
                  <c:v>641</c:v>
                </c:pt>
                <c:pt idx="222">
                  <c:v>642</c:v>
                </c:pt>
                <c:pt idx="223">
                  <c:v>643</c:v>
                </c:pt>
                <c:pt idx="224">
                  <c:v>644</c:v>
                </c:pt>
                <c:pt idx="225">
                  <c:v>645</c:v>
                </c:pt>
                <c:pt idx="226">
                  <c:v>646</c:v>
                </c:pt>
                <c:pt idx="227">
                  <c:v>647</c:v>
                </c:pt>
                <c:pt idx="228">
                  <c:v>648</c:v>
                </c:pt>
                <c:pt idx="229">
                  <c:v>649</c:v>
                </c:pt>
                <c:pt idx="230">
                  <c:v>650</c:v>
                </c:pt>
                <c:pt idx="231">
                  <c:v>651</c:v>
                </c:pt>
                <c:pt idx="232">
                  <c:v>652</c:v>
                </c:pt>
                <c:pt idx="233">
                  <c:v>653</c:v>
                </c:pt>
                <c:pt idx="234">
                  <c:v>654</c:v>
                </c:pt>
                <c:pt idx="235">
                  <c:v>655</c:v>
                </c:pt>
                <c:pt idx="236">
                  <c:v>656</c:v>
                </c:pt>
                <c:pt idx="237">
                  <c:v>657</c:v>
                </c:pt>
                <c:pt idx="238">
                  <c:v>658</c:v>
                </c:pt>
                <c:pt idx="239">
                  <c:v>659</c:v>
                </c:pt>
              </c:numCache>
            </c:numRef>
          </c:cat>
          <c:val>
            <c:numRef>
              <c:f>'[MCC_station data.xlsx]Cambridge'!$E$2:$E$241</c:f>
              <c:numCache>
                <c:formatCode>General</c:formatCode>
                <c:ptCount val="240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  <c:pt idx="51">
                  <c:v>0</c:v>
                </c:pt>
                <c:pt idx="52">
                  <c:v>0</c:v>
                </c:pt>
                <c:pt idx="53">
                  <c:v>0</c:v>
                </c:pt>
                <c:pt idx="54">
                  <c:v>0</c:v>
                </c:pt>
                <c:pt idx="55">
                  <c:v>0</c:v>
                </c:pt>
                <c:pt idx="56">
                  <c:v>0</c:v>
                </c:pt>
                <c:pt idx="57">
                  <c:v>0</c:v>
                </c:pt>
                <c:pt idx="58">
                  <c:v>0</c:v>
                </c:pt>
                <c:pt idx="59">
                  <c:v>0</c:v>
                </c:pt>
                <c:pt idx="60">
                  <c:v>0</c:v>
                </c:pt>
                <c:pt idx="61">
                  <c:v>0</c:v>
                </c:pt>
                <c:pt idx="62">
                  <c:v>0</c:v>
                </c:pt>
                <c:pt idx="63">
                  <c:v>0</c:v>
                </c:pt>
                <c:pt idx="64">
                  <c:v>0</c:v>
                </c:pt>
                <c:pt idx="65">
                  <c:v>0</c:v>
                </c:pt>
                <c:pt idx="66">
                  <c:v>0</c:v>
                </c:pt>
                <c:pt idx="67">
                  <c:v>0</c:v>
                </c:pt>
                <c:pt idx="68">
                  <c:v>0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  <c:pt idx="81">
                  <c:v>0</c:v>
                </c:pt>
                <c:pt idx="82">
                  <c:v>0</c:v>
                </c:pt>
                <c:pt idx="83">
                  <c:v>0</c:v>
                </c:pt>
                <c:pt idx="84">
                  <c:v>0</c:v>
                </c:pt>
                <c:pt idx="85">
                  <c:v>0</c:v>
                </c:pt>
                <c:pt idx="86">
                  <c:v>0</c:v>
                </c:pt>
                <c:pt idx="87">
                  <c:v>12</c:v>
                </c:pt>
                <c:pt idx="88">
                  <c:v>12</c:v>
                </c:pt>
                <c:pt idx="89">
                  <c:v>12</c:v>
                </c:pt>
                <c:pt idx="90">
                  <c:v>12</c:v>
                </c:pt>
                <c:pt idx="91">
                  <c:v>0</c:v>
                </c:pt>
                <c:pt idx="92">
                  <c:v>12</c:v>
                </c:pt>
                <c:pt idx="93">
                  <c:v>0</c:v>
                </c:pt>
                <c:pt idx="94">
                  <c:v>0</c:v>
                </c:pt>
                <c:pt idx="95">
                  <c:v>0</c:v>
                </c:pt>
                <c:pt idx="96">
                  <c:v>0</c:v>
                </c:pt>
                <c:pt idx="97">
                  <c:v>0</c:v>
                </c:pt>
                <c:pt idx="98">
                  <c:v>0</c:v>
                </c:pt>
                <c:pt idx="99">
                  <c:v>0</c:v>
                </c:pt>
                <c:pt idx="100">
                  <c:v>0</c:v>
                </c:pt>
                <c:pt idx="101">
                  <c:v>0</c:v>
                </c:pt>
                <c:pt idx="102">
                  <c:v>0</c:v>
                </c:pt>
                <c:pt idx="103">
                  <c:v>12</c:v>
                </c:pt>
                <c:pt idx="104">
                  <c:v>60</c:v>
                </c:pt>
                <c:pt idx="105">
                  <c:v>96</c:v>
                </c:pt>
                <c:pt idx="106">
                  <c:v>96</c:v>
                </c:pt>
                <c:pt idx="107">
                  <c:v>96</c:v>
                </c:pt>
                <c:pt idx="108">
                  <c:v>84</c:v>
                </c:pt>
                <c:pt idx="109">
                  <c:v>108</c:v>
                </c:pt>
                <c:pt idx="110">
                  <c:v>96</c:v>
                </c:pt>
                <c:pt idx="111">
                  <c:v>96</c:v>
                </c:pt>
                <c:pt idx="112">
                  <c:v>144</c:v>
                </c:pt>
                <c:pt idx="113">
                  <c:v>120</c:v>
                </c:pt>
                <c:pt idx="114">
                  <c:v>120</c:v>
                </c:pt>
                <c:pt idx="115">
                  <c:v>120</c:v>
                </c:pt>
                <c:pt idx="116">
                  <c:v>132</c:v>
                </c:pt>
                <c:pt idx="117">
                  <c:v>144</c:v>
                </c:pt>
                <c:pt idx="118">
                  <c:v>144</c:v>
                </c:pt>
                <c:pt idx="119">
                  <c:v>144</c:v>
                </c:pt>
                <c:pt idx="120">
                  <c:v>132</c:v>
                </c:pt>
                <c:pt idx="121">
                  <c:v>144</c:v>
                </c:pt>
                <c:pt idx="122">
                  <c:v>180</c:v>
                </c:pt>
                <c:pt idx="123">
                  <c:v>156</c:v>
                </c:pt>
                <c:pt idx="124">
                  <c:v>144</c:v>
                </c:pt>
                <c:pt idx="125">
                  <c:v>144</c:v>
                </c:pt>
                <c:pt idx="126">
                  <c:v>144</c:v>
                </c:pt>
                <c:pt idx="127">
                  <c:v>120</c:v>
                </c:pt>
                <c:pt idx="128">
                  <c:v>108</c:v>
                </c:pt>
                <c:pt idx="129">
                  <c:v>96</c:v>
                </c:pt>
                <c:pt idx="130">
                  <c:v>132</c:v>
                </c:pt>
                <c:pt idx="131">
                  <c:v>192</c:v>
                </c:pt>
                <c:pt idx="132">
                  <c:v>168</c:v>
                </c:pt>
                <c:pt idx="133">
                  <c:v>132</c:v>
                </c:pt>
                <c:pt idx="134">
                  <c:v>168</c:v>
                </c:pt>
                <c:pt idx="135">
                  <c:v>180</c:v>
                </c:pt>
                <c:pt idx="136">
                  <c:v>144</c:v>
                </c:pt>
                <c:pt idx="137">
                  <c:v>144</c:v>
                </c:pt>
                <c:pt idx="138">
                  <c:v>108</c:v>
                </c:pt>
                <c:pt idx="139">
                  <c:v>144</c:v>
                </c:pt>
                <c:pt idx="140">
                  <c:v>132</c:v>
                </c:pt>
                <c:pt idx="141">
                  <c:v>120</c:v>
                </c:pt>
                <c:pt idx="142">
                  <c:v>120</c:v>
                </c:pt>
                <c:pt idx="143">
                  <c:v>120</c:v>
                </c:pt>
                <c:pt idx="144">
                  <c:v>132</c:v>
                </c:pt>
                <c:pt idx="145">
                  <c:v>120</c:v>
                </c:pt>
                <c:pt idx="146">
                  <c:v>120</c:v>
                </c:pt>
                <c:pt idx="147">
                  <c:v>132</c:v>
                </c:pt>
                <c:pt idx="148">
                  <c:v>204</c:v>
                </c:pt>
                <c:pt idx="149">
                  <c:v>120</c:v>
                </c:pt>
                <c:pt idx="150">
                  <c:v>120</c:v>
                </c:pt>
                <c:pt idx="151">
                  <c:v>132</c:v>
                </c:pt>
                <c:pt idx="152">
                  <c:v>108</c:v>
                </c:pt>
                <c:pt idx="153">
                  <c:v>96</c:v>
                </c:pt>
                <c:pt idx="154">
                  <c:v>72</c:v>
                </c:pt>
                <c:pt idx="155">
                  <c:v>72</c:v>
                </c:pt>
                <c:pt idx="156">
                  <c:v>72</c:v>
                </c:pt>
                <c:pt idx="157">
                  <c:v>72</c:v>
                </c:pt>
                <c:pt idx="158">
                  <c:v>72</c:v>
                </c:pt>
                <c:pt idx="159">
                  <c:v>60</c:v>
                </c:pt>
                <c:pt idx="160">
                  <c:v>48</c:v>
                </c:pt>
                <c:pt idx="161">
                  <c:v>36</c:v>
                </c:pt>
                <c:pt idx="162">
                  <c:v>60</c:v>
                </c:pt>
                <c:pt idx="163">
                  <c:v>48</c:v>
                </c:pt>
                <c:pt idx="164">
                  <c:v>48</c:v>
                </c:pt>
                <c:pt idx="165">
                  <c:v>36</c:v>
                </c:pt>
                <c:pt idx="166">
                  <c:v>12</c:v>
                </c:pt>
                <c:pt idx="167">
                  <c:v>36</c:v>
                </c:pt>
                <c:pt idx="168">
                  <c:v>36</c:v>
                </c:pt>
                <c:pt idx="169">
                  <c:v>24</c:v>
                </c:pt>
                <c:pt idx="170">
                  <c:v>24</c:v>
                </c:pt>
                <c:pt idx="171">
                  <c:v>0</c:v>
                </c:pt>
                <c:pt idx="172">
                  <c:v>36</c:v>
                </c:pt>
                <c:pt idx="173">
                  <c:v>24</c:v>
                </c:pt>
                <c:pt idx="174">
                  <c:v>24</c:v>
                </c:pt>
                <c:pt idx="175">
                  <c:v>24</c:v>
                </c:pt>
                <c:pt idx="176">
                  <c:v>12</c:v>
                </c:pt>
                <c:pt idx="177">
                  <c:v>24</c:v>
                </c:pt>
                <c:pt idx="178">
                  <c:v>24</c:v>
                </c:pt>
                <c:pt idx="179">
                  <c:v>12</c:v>
                </c:pt>
                <c:pt idx="180">
                  <c:v>12</c:v>
                </c:pt>
                <c:pt idx="181">
                  <c:v>0</c:v>
                </c:pt>
                <c:pt idx="182">
                  <c:v>24</c:v>
                </c:pt>
                <c:pt idx="183">
                  <c:v>12</c:v>
                </c:pt>
                <c:pt idx="184">
                  <c:v>12</c:v>
                </c:pt>
                <c:pt idx="185">
                  <c:v>12</c:v>
                </c:pt>
                <c:pt idx="186">
                  <c:v>12</c:v>
                </c:pt>
                <c:pt idx="187">
                  <c:v>12</c:v>
                </c:pt>
                <c:pt idx="188">
                  <c:v>0</c:v>
                </c:pt>
                <c:pt idx="189">
                  <c:v>12</c:v>
                </c:pt>
                <c:pt idx="190">
                  <c:v>0</c:v>
                </c:pt>
                <c:pt idx="191">
                  <c:v>12</c:v>
                </c:pt>
                <c:pt idx="192">
                  <c:v>0</c:v>
                </c:pt>
                <c:pt idx="193">
                  <c:v>12</c:v>
                </c:pt>
                <c:pt idx="194">
                  <c:v>0</c:v>
                </c:pt>
                <c:pt idx="195">
                  <c:v>12</c:v>
                </c:pt>
                <c:pt idx="196">
                  <c:v>0</c:v>
                </c:pt>
                <c:pt idx="197">
                  <c:v>12</c:v>
                </c:pt>
                <c:pt idx="198">
                  <c:v>0</c:v>
                </c:pt>
                <c:pt idx="199">
                  <c:v>12</c:v>
                </c:pt>
                <c:pt idx="200">
                  <c:v>0</c:v>
                </c:pt>
                <c:pt idx="201">
                  <c:v>0</c:v>
                </c:pt>
                <c:pt idx="202">
                  <c:v>12</c:v>
                </c:pt>
                <c:pt idx="203">
                  <c:v>0</c:v>
                </c:pt>
                <c:pt idx="204">
                  <c:v>0</c:v>
                </c:pt>
                <c:pt idx="205">
                  <c:v>0</c:v>
                </c:pt>
                <c:pt idx="206">
                  <c:v>0</c:v>
                </c:pt>
                <c:pt idx="207">
                  <c:v>12</c:v>
                </c:pt>
                <c:pt idx="208">
                  <c:v>0</c:v>
                </c:pt>
                <c:pt idx="209">
                  <c:v>0</c:v>
                </c:pt>
                <c:pt idx="210">
                  <c:v>0</c:v>
                </c:pt>
                <c:pt idx="211">
                  <c:v>0</c:v>
                </c:pt>
                <c:pt idx="212">
                  <c:v>0</c:v>
                </c:pt>
                <c:pt idx="213">
                  <c:v>0</c:v>
                </c:pt>
                <c:pt idx="214">
                  <c:v>0</c:v>
                </c:pt>
                <c:pt idx="215">
                  <c:v>0</c:v>
                </c:pt>
                <c:pt idx="216">
                  <c:v>0</c:v>
                </c:pt>
                <c:pt idx="217">
                  <c:v>0</c:v>
                </c:pt>
                <c:pt idx="218">
                  <c:v>0</c:v>
                </c:pt>
                <c:pt idx="219">
                  <c:v>12</c:v>
                </c:pt>
                <c:pt idx="220">
                  <c:v>0</c:v>
                </c:pt>
                <c:pt idx="221">
                  <c:v>0</c:v>
                </c:pt>
                <c:pt idx="222">
                  <c:v>0</c:v>
                </c:pt>
                <c:pt idx="223">
                  <c:v>0</c:v>
                </c:pt>
                <c:pt idx="224">
                  <c:v>0</c:v>
                </c:pt>
                <c:pt idx="225">
                  <c:v>0</c:v>
                </c:pt>
                <c:pt idx="226">
                  <c:v>0</c:v>
                </c:pt>
                <c:pt idx="227">
                  <c:v>0</c:v>
                </c:pt>
                <c:pt idx="228">
                  <c:v>0</c:v>
                </c:pt>
                <c:pt idx="229">
                  <c:v>0</c:v>
                </c:pt>
                <c:pt idx="230">
                  <c:v>0</c:v>
                </c:pt>
                <c:pt idx="231">
                  <c:v>0</c:v>
                </c:pt>
                <c:pt idx="232">
                  <c:v>0</c:v>
                </c:pt>
                <c:pt idx="233">
                  <c:v>0</c:v>
                </c:pt>
                <c:pt idx="234">
                  <c:v>0</c:v>
                </c:pt>
                <c:pt idx="235">
                  <c:v>0</c:v>
                </c:pt>
                <c:pt idx="236">
                  <c:v>0</c:v>
                </c:pt>
                <c:pt idx="237">
                  <c:v>0</c:v>
                </c:pt>
                <c:pt idx="238">
                  <c:v>0</c:v>
                </c:pt>
                <c:pt idx="239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62D3-4BDF-96C3-B3BD5C355619}"/>
            </c:ext>
          </c:extLst>
        </c:ser>
        <c:dLbls/>
        <c:marker val="1"/>
        <c:axId val="97220480"/>
        <c:axId val="97251328"/>
      </c:lineChart>
      <c:catAx>
        <c:axId val="97220480"/>
        <c:scaling>
          <c:orientation val="minMax"/>
        </c:scaling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000" b="0" i="0" kern="1200" baseline="0">
                    <a:solidFill>
                      <a:srgbClr val="595959"/>
                    </a:solidFill>
                    <a:effectLst/>
                  </a:rPr>
                  <a:t>mm/hr (UTC)</a:t>
                </a:r>
                <a:endParaRPr lang="en-US">
                  <a:effectLst/>
                </a:endParaRPr>
              </a:p>
            </c:rich>
          </c:tx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7251328"/>
        <c:crosses val="autoZero"/>
        <c:auto val="1"/>
        <c:lblAlgn val="ctr"/>
        <c:lblOffset val="100"/>
        <c:tickLblSkip val="30"/>
      </c:catAx>
      <c:valAx>
        <c:axId val="97251328"/>
        <c:scaling>
          <c:orientation val="minMax"/>
        </c:scaling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Rain Rate</a:t>
                </a:r>
              </a:p>
            </c:rich>
          </c:tx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722048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Actual</a:t>
            </a:r>
            <a:r>
              <a:rPr lang="en-US" baseline="0"/>
              <a:t> Rainfall Rates </a:t>
            </a:r>
            <a:r>
              <a:rPr lang="en-US"/>
              <a:t>for Springvale</a:t>
            </a:r>
          </a:p>
        </c:rich>
      </c:tx>
      <c:spPr>
        <a:noFill/>
        <a:ln>
          <a:noFill/>
        </a:ln>
        <a:effectLst/>
      </c:spPr>
    </c:title>
    <c:plotArea>
      <c:layout/>
      <c:lineChart>
        <c:grouping val="standard"/>
        <c:ser>
          <c:idx val="1"/>
          <c:order val="0"/>
          <c:tx>
            <c:strRef>
              <c:f>'[MCC_station data.xlsx]Springvale'!$E$1</c:f>
              <c:strCache>
                <c:ptCount val="1"/>
                <c:pt idx="0">
                  <c:v>Rate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cat>
            <c:numRef>
              <c:f>'[MCC_station data.xlsx]Springvale'!$C$2:$C$241</c:f>
              <c:numCache>
                <c:formatCode>General</c:formatCode>
                <c:ptCount val="240"/>
                <c:pt idx="0">
                  <c:v>300</c:v>
                </c:pt>
                <c:pt idx="1">
                  <c:v>301</c:v>
                </c:pt>
                <c:pt idx="2">
                  <c:v>302</c:v>
                </c:pt>
                <c:pt idx="3">
                  <c:v>303</c:v>
                </c:pt>
                <c:pt idx="4">
                  <c:v>304</c:v>
                </c:pt>
                <c:pt idx="5">
                  <c:v>305</c:v>
                </c:pt>
                <c:pt idx="6">
                  <c:v>306</c:v>
                </c:pt>
                <c:pt idx="7">
                  <c:v>307</c:v>
                </c:pt>
                <c:pt idx="8">
                  <c:v>308</c:v>
                </c:pt>
                <c:pt idx="9">
                  <c:v>309</c:v>
                </c:pt>
                <c:pt idx="10">
                  <c:v>310</c:v>
                </c:pt>
                <c:pt idx="11">
                  <c:v>311</c:v>
                </c:pt>
                <c:pt idx="12">
                  <c:v>312</c:v>
                </c:pt>
                <c:pt idx="13">
                  <c:v>313</c:v>
                </c:pt>
                <c:pt idx="14">
                  <c:v>314</c:v>
                </c:pt>
                <c:pt idx="15">
                  <c:v>315</c:v>
                </c:pt>
                <c:pt idx="16">
                  <c:v>316</c:v>
                </c:pt>
                <c:pt idx="17">
                  <c:v>317</c:v>
                </c:pt>
                <c:pt idx="18">
                  <c:v>318</c:v>
                </c:pt>
                <c:pt idx="19">
                  <c:v>319</c:v>
                </c:pt>
                <c:pt idx="20">
                  <c:v>320</c:v>
                </c:pt>
                <c:pt idx="21">
                  <c:v>321</c:v>
                </c:pt>
                <c:pt idx="22">
                  <c:v>322</c:v>
                </c:pt>
                <c:pt idx="23">
                  <c:v>323</c:v>
                </c:pt>
                <c:pt idx="24">
                  <c:v>324</c:v>
                </c:pt>
                <c:pt idx="25">
                  <c:v>325</c:v>
                </c:pt>
                <c:pt idx="26">
                  <c:v>326</c:v>
                </c:pt>
                <c:pt idx="27">
                  <c:v>327</c:v>
                </c:pt>
                <c:pt idx="28">
                  <c:v>328</c:v>
                </c:pt>
                <c:pt idx="29">
                  <c:v>329</c:v>
                </c:pt>
                <c:pt idx="30">
                  <c:v>330</c:v>
                </c:pt>
                <c:pt idx="31">
                  <c:v>331</c:v>
                </c:pt>
                <c:pt idx="32">
                  <c:v>332</c:v>
                </c:pt>
                <c:pt idx="33">
                  <c:v>333</c:v>
                </c:pt>
                <c:pt idx="34">
                  <c:v>334</c:v>
                </c:pt>
                <c:pt idx="35">
                  <c:v>335</c:v>
                </c:pt>
                <c:pt idx="36">
                  <c:v>336</c:v>
                </c:pt>
                <c:pt idx="37">
                  <c:v>337</c:v>
                </c:pt>
                <c:pt idx="38">
                  <c:v>338</c:v>
                </c:pt>
                <c:pt idx="39">
                  <c:v>339</c:v>
                </c:pt>
                <c:pt idx="40">
                  <c:v>340</c:v>
                </c:pt>
                <c:pt idx="41">
                  <c:v>341</c:v>
                </c:pt>
                <c:pt idx="42">
                  <c:v>342</c:v>
                </c:pt>
                <c:pt idx="43">
                  <c:v>343</c:v>
                </c:pt>
                <c:pt idx="44">
                  <c:v>344</c:v>
                </c:pt>
                <c:pt idx="45">
                  <c:v>345</c:v>
                </c:pt>
                <c:pt idx="46">
                  <c:v>346</c:v>
                </c:pt>
                <c:pt idx="47">
                  <c:v>347</c:v>
                </c:pt>
                <c:pt idx="48">
                  <c:v>348</c:v>
                </c:pt>
                <c:pt idx="49">
                  <c:v>349</c:v>
                </c:pt>
                <c:pt idx="50">
                  <c:v>350</c:v>
                </c:pt>
                <c:pt idx="51">
                  <c:v>351</c:v>
                </c:pt>
                <c:pt idx="52">
                  <c:v>352</c:v>
                </c:pt>
                <c:pt idx="53">
                  <c:v>353</c:v>
                </c:pt>
                <c:pt idx="54">
                  <c:v>354</c:v>
                </c:pt>
                <c:pt idx="55">
                  <c:v>355</c:v>
                </c:pt>
                <c:pt idx="56">
                  <c:v>356</c:v>
                </c:pt>
                <c:pt idx="57">
                  <c:v>357</c:v>
                </c:pt>
                <c:pt idx="58">
                  <c:v>358</c:v>
                </c:pt>
                <c:pt idx="59">
                  <c:v>359</c:v>
                </c:pt>
                <c:pt idx="60">
                  <c:v>400</c:v>
                </c:pt>
                <c:pt idx="61">
                  <c:v>401</c:v>
                </c:pt>
                <c:pt idx="62">
                  <c:v>402</c:v>
                </c:pt>
                <c:pt idx="63">
                  <c:v>403</c:v>
                </c:pt>
                <c:pt idx="64">
                  <c:v>404</c:v>
                </c:pt>
                <c:pt idx="65">
                  <c:v>405</c:v>
                </c:pt>
                <c:pt idx="66">
                  <c:v>406</c:v>
                </c:pt>
                <c:pt idx="67">
                  <c:v>407</c:v>
                </c:pt>
                <c:pt idx="68">
                  <c:v>408</c:v>
                </c:pt>
                <c:pt idx="69">
                  <c:v>409</c:v>
                </c:pt>
                <c:pt idx="70">
                  <c:v>410</c:v>
                </c:pt>
                <c:pt idx="71">
                  <c:v>411</c:v>
                </c:pt>
                <c:pt idx="72">
                  <c:v>412</c:v>
                </c:pt>
                <c:pt idx="73">
                  <c:v>413</c:v>
                </c:pt>
                <c:pt idx="74">
                  <c:v>414</c:v>
                </c:pt>
                <c:pt idx="75">
                  <c:v>415</c:v>
                </c:pt>
                <c:pt idx="76">
                  <c:v>416</c:v>
                </c:pt>
                <c:pt idx="77">
                  <c:v>417</c:v>
                </c:pt>
                <c:pt idx="78">
                  <c:v>418</c:v>
                </c:pt>
                <c:pt idx="79">
                  <c:v>419</c:v>
                </c:pt>
                <c:pt idx="80">
                  <c:v>420</c:v>
                </c:pt>
                <c:pt idx="81">
                  <c:v>421</c:v>
                </c:pt>
                <c:pt idx="82">
                  <c:v>422</c:v>
                </c:pt>
                <c:pt idx="83">
                  <c:v>423</c:v>
                </c:pt>
                <c:pt idx="84">
                  <c:v>424</c:v>
                </c:pt>
                <c:pt idx="85">
                  <c:v>425</c:v>
                </c:pt>
                <c:pt idx="86">
                  <c:v>426</c:v>
                </c:pt>
                <c:pt idx="87">
                  <c:v>427</c:v>
                </c:pt>
                <c:pt idx="88">
                  <c:v>428</c:v>
                </c:pt>
                <c:pt idx="89">
                  <c:v>429</c:v>
                </c:pt>
                <c:pt idx="90">
                  <c:v>430</c:v>
                </c:pt>
                <c:pt idx="91">
                  <c:v>431</c:v>
                </c:pt>
                <c:pt idx="92">
                  <c:v>432</c:v>
                </c:pt>
                <c:pt idx="93">
                  <c:v>433</c:v>
                </c:pt>
                <c:pt idx="94">
                  <c:v>434</c:v>
                </c:pt>
                <c:pt idx="95">
                  <c:v>435</c:v>
                </c:pt>
                <c:pt idx="96">
                  <c:v>436</c:v>
                </c:pt>
                <c:pt idx="97">
                  <c:v>437</c:v>
                </c:pt>
                <c:pt idx="98">
                  <c:v>438</c:v>
                </c:pt>
                <c:pt idx="99">
                  <c:v>439</c:v>
                </c:pt>
                <c:pt idx="100">
                  <c:v>440</c:v>
                </c:pt>
                <c:pt idx="101">
                  <c:v>441</c:v>
                </c:pt>
                <c:pt idx="102">
                  <c:v>442</c:v>
                </c:pt>
                <c:pt idx="103">
                  <c:v>443</c:v>
                </c:pt>
                <c:pt idx="104">
                  <c:v>444</c:v>
                </c:pt>
                <c:pt idx="105">
                  <c:v>445</c:v>
                </c:pt>
                <c:pt idx="106">
                  <c:v>446</c:v>
                </c:pt>
                <c:pt idx="107">
                  <c:v>447</c:v>
                </c:pt>
                <c:pt idx="108">
                  <c:v>448</c:v>
                </c:pt>
                <c:pt idx="109">
                  <c:v>449</c:v>
                </c:pt>
                <c:pt idx="110">
                  <c:v>450</c:v>
                </c:pt>
                <c:pt idx="111">
                  <c:v>451</c:v>
                </c:pt>
                <c:pt idx="112">
                  <c:v>452</c:v>
                </c:pt>
                <c:pt idx="113">
                  <c:v>453</c:v>
                </c:pt>
                <c:pt idx="114">
                  <c:v>454</c:v>
                </c:pt>
                <c:pt idx="115">
                  <c:v>455</c:v>
                </c:pt>
                <c:pt idx="116">
                  <c:v>456</c:v>
                </c:pt>
                <c:pt idx="117">
                  <c:v>457</c:v>
                </c:pt>
                <c:pt idx="118">
                  <c:v>458</c:v>
                </c:pt>
                <c:pt idx="119">
                  <c:v>459</c:v>
                </c:pt>
                <c:pt idx="120">
                  <c:v>500</c:v>
                </c:pt>
                <c:pt idx="121">
                  <c:v>501</c:v>
                </c:pt>
                <c:pt idx="122">
                  <c:v>502</c:v>
                </c:pt>
                <c:pt idx="123">
                  <c:v>503</c:v>
                </c:pt>
                <c:pt idx="124">
                  <c:v>504</c:v>
                </c:pt>
                <c:pt idx="125">
                  <c:v>505</c:v>
                </c:pt>
                <c:pt idx="126">
                  <c:v>506</c:v>
                </c:pt>
                <c:pt idx="127">
                  <c:v>507</c:v>
                </c:pt>
                <c:pt idx="128">
                  <c:v>508</c:v>
                </c:pt>
                <c:pt idx="129">
                  <c:v>509</c:v>
                </c:pt>
                <c:pt idx="130">
                  <c:v>510</c:v>
                </c:pt>
                <c:pt idx="131">
                  <c:v>511</c:v>
                </c:pt>
                <c:pt idx="132">
                  <c:v>512</c:v>
                </c:pt>
                <c:pt idx="133">
                  <c:v>513</c:v>
                </c:pt>
                <c:pt idx="134">
                  <c:v>514</c:v>
                </c:pt>
                <c:pt idx="135">
                  <c:v>515</c:v>
                </c:pt>
                <c:pt idx="136">
                  <c:v>516</c:v>
                </c:pt>
                <c:pt idx="137">
                  <c:v>517</c:v>
                </c:pt>
                <c:pt idx="138">
                  <c:v>518</c:v>
                </c:pt>
                <c:pt idx="139">
                  <c:v>519</c:v>
                </c:pt>
                <c:pt idx="140">
                  <c:v>520</c:v>
                </c:pt>
                <c:pt idx="141">
                  <c:v>521</c:v>
                </c:pt>
                <c:pt idx="142">
                  <c:v>522</c:v>
                </c:pt>
                <c:pt idx="143">
                  <c:v>523</c:v>
                </c:pt>
                <c:pt idx="144">
                  <c:v>524</c:v>
                </c:pt>
                <c:pt idx="145">
                  <c:v>525</c:v>
                </c:pt>
                <c:pt idx="146">
                  <c:v>526</c:v>
                </c:pt>
                <c:pt idx="147">
                  <c:v>527</c:v>
                </c:pt>
                <c:pt idx="148">
                  <c:v>528</c:v>
                </c:pt>
                <c:pt idx="149">
                  <c:v>529</c:v>
                </c:pt>
                <c:pt idx="150">
                  <c:v>530</c:v>
                </c:pt>
                <c:pt idx="151">
                  <c:v>531</c:v>
                </c:pt>
                <c:pt idx="152">
                  <c:v>532</c:v>
                </c:pt>
                <c:pt idx="153">
                  <c:v>533</c:v>
                </c:pt>
                <c:pt idx="154">
                  <c:v>534</c:v>
                </c:pt>
                <c:pt idx="155">
                  <c:v>535</c:v>
                </c:pt>
                <c:pt idx="156">
                  <c:v>536</c:v>
                </c:pt>
                <c:pt idx="157">
                  <c:v>537</c:v>
                </c:pt>
                <c:pt idx="158">
                  <c:v>538</c:v>
                </c:pt>
                <c:pt idx="159">
                  <c:v>539</c:v>
                </c:pt>
                <c:pt idx="160">
                  <c:v>540</c:v>
                </c:pt>
                <c:pt idx="161">
                  <c:v>541</c:v>
                </c:pt>
                <c:pt idx="162">
                  <c:v>542</c:v>
                </c:pt>
                <c:pt idx="163">
                  <c:v>543</c:v>
                </c:pt>
                <c:pt idx="164">
                  <c:v>544</c:v>
                </c:pt>
                <c:pt idx="165">
                  <c:v>545</c:v>
                </c:pt>
                <c:pt idx="166">
                  <c:v>546</c:v>
                </c:pt>
                <c:pt idx="167">
                  <c:v>547</c:v>
                </c:pt>
                <c:pt idx="168">
                  <c:v>548</c:v>
                </c:pt>
                <c:pt idx="169">
                  <c:v>549</c:v>
                </c:pt>
                <c:pt idx="170">
                  <c:v>550</c:v>
                </c:pt>
                <c:pt idx="171">
                  <c:v>551</c:v>
                </c:pt>
                <c:pt idx="172">
                  <c:v>552</c:v>
                </c:pt>
                <c:pt idx="173">
                  <c:v>553</c:v>
                </c:pt>
                <c:pt idx="174">
                  <c:v>554</c:v>
                </c:pt>
                <c:pt idx="175">
                  <c:v>555</c:v>
                </c:pt>
                <c:pt idx="176">
                  <c:v>556</c:v>
                </c:pt>
                <c:pt idx="177">
                  <c:v>557</c:v>
                </c:pt>
                <c:pt idx="178">
                  <c:v>558</c:v>
                </c:pt>
                <c:pt idx="179">
                  <c:v>559</c:v>
                </c:pt>
                <c:pt idx="180">
                  <c:v>600</c:v>
                </c:pt>
                <c:pt idx="181">
                  <c:v>601</c:v>
                </c:pt>
                <c:pt idx="182">
                  <c:v>602</c:v>
                </c:pt>
                <c:pt idx="183">
                  <c:v>603</c:v>
                </c:pt>
                <c:pt idx="184">
                  <c:v>604</c:v>
                </c:pt>
                <c:pt idx="185">
                  <c:v>605</c:v>
                </c:pt>
                <c:pt idx="186">
                  <c:v>606</c:v>
                </c:pt>
                <c:pt idx="187">
                  <c:v>607</c:v>
                </c:pt>
                <c:pt idx="188">
                  <c:v>608</c:v>
                </c:pt>
                <c:pt idx="189">
                  <c:v>609</c:v>
                </c:pt>
                <c:pt idx="190">
                  <c:v>610</c:v>
                </c:pt>
                <c:pt idx="191">
                  <c:v>611</c:v>
                </c:pt>
                <c:pt idx="192">
                  <c:v>612</c:v>
                </c:pt>
                <c:pt idx="193">
                  <c:v>613</c:v>
                </c:pt>
                <c:pt idx="194">
                  <c:v>614</c:v>
                </c:pt>
                <c:pt idx="195">
                  <c:v>615</c:v>
                </c:pt>
                <c:pt idx="196">
                  <c:v>616</c:v>
                </c:pt>
                <c:pt idx="197">
                  <c:v>617</c:v>
                </c:pt>
                <c:pt idx="198">
                  <c:v>618</c:v>
                </c:pt>
                <c:pt idx="199">
                  <c:v>619</c:v>
                </c:pt>
                <c:pt idx="200">
                  <c:v>620</c:v>
                </c:pt>
                <c:pt idx="201">
                  <c:v>621</c:v>
                </c:pt>
                <c:pt idx="202">
                  <c:v>622</c:v>
                </c:pt>
                <c:pt idx="203">
                  <c:v>623</c:v>
                </c:pt>
                <c:pt idx="204">
                  <c:v>624</c:v>
                </c:pt>
                <c:pt idx="205">
                  <c:v>625</c:v>
                </c:pt>
                <c:pt idx="206">
                  <c:v>626</c:v>
                </c:pt>
                <c:pt idx="207">
                  <c:v>627</c:v>
                </c:pt>
                <c:pt idx="208">
                  <c:v>628</c:v>
                </c:pt>
                <c:pt idx="209">
                  <c:v>629</c:v>
                </c:pt>
                <c:pt idx="210">
                  <c:v>630</c:v>
                </c:pt>
                <c:pt idx="211">
                  <c:v>631</c:v>
                </c:pt>
                <c:pt idx="212">
                  <c:v>632</c:v>
                </c:pt>
                <c:pt idx="213">
                  <c:v>633</c:v>
                </c:pt>
                <c:pt idx="214">
                  <c:v>634</c:v>
                </c:pt>
                <c:pt idx="215">
                  <c:v>635</c:v>
                </c:pt>
                <c:pt idx="216">
                  <c:v>636</c:v>
                </c:pt>
                <c:pt idx="217">
                  <c:v>637</c:v>
                </c:pt>
                <c:pt idx="218">
                  <c:v>638</c:v>
                </c:pt>
                <c:pt idx="219">
                  <c:v>639</c:v>
                </c:pt>
                <c:pt idx="220">
                  <c:v>640</c:v>
                </c:pt>
                <c:pt idx="221">
                  <c:v>641</c:v>
                </c:pt>
                <c:pt idx="222">
                  <c:v>642</c:v>
                </c:pt>
                <c:pt idx="223">
                  <c:v>643</c:v>
                </c:pt>
                <c:pt idx="224">
                  <c:v>644</c:v>
                </c:pt>
                <c:pt idx="225">
                  <c:v>645</c:v>
                </c:pt>
                <c:pt idx="226">
                  <c:v>646</c:v>
                </c:pt>
                <c:pt idx="227">
                  <c:v>647</c:v>
                </c:pt>
                <c:pt idx="228">
                  <c:v>648</c:v>
                </c:pt>
                <c:pt idx="229">
                  <c:v>649</c:v>
                </c:pt>
                <c:pt idx="230">
                  <c:v>650</c:v>
                </c:pt>
                <c:pt idx="231">
                  <c:v>651</c:v>
                </c:pt>
                <c:pt idx="232">
                  <c:v>652</c:v>
                </c:pt>
                <c:pt idx="233">
                  <c:v>653</c:v>
                </c:pt>
                <c:pt idx="234">
                  <c:v>654</c:v>
                </c:pt>
                <c:pt idx="235">
                  <c:v>655</c:v>
                </c:pt>
                <c:pt idx="236">
                  <c:v>656</c:v>
                </c:pt>
                <c:pt idx="237">
                  <c:v>657</c:v>
                </c:pt>
                <c:pt idx="238">
                  <c:v>658</c:v>
                </c:pt>
                <c:pt idx="239">
                  <c:v>659</c:v>
                </c:pt>
              </c:numCache>
            </c:numRef>
          </c:cat>
          <c:val>
            <c:numRef>
              <c:f>'[MCC_station data.xlsx]Springvale'!$E$2:$E$241</c:f>
              <c:numCache>
                <c:formatCode>General</c:formatCode>
                <c:ptCount val="240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  <c:pt idx="51">
                  <c:v>0</c:v>
                </c:pt>
                <c:pt idx="52">
                  <c:v>0</c:v>
                </c:pt>
                <c:pt idx="53">
                  <c:v>0</c:v>
                </c:pt>
                <c:pt idx="54">
                  <c:v>0</c:v>
                </c:pt>
                <c:pt idx="55">
                  <c:v>0</c:v>
                </c:pt>
                <c:pt idx="56">
                  <c:v>0</c:v>
                </c:pt>
                <c:pt idx="57">
                  <c:v>0</c:v>
                </c:pt>
                <c:pt idx="58">
                  <c:v>0</c:v>
                </c:pt>
                <c:pt idx="59">
                  <c:v>0</c:v>
                </c:pt>
                <c:pt idx="60">
                  <c:v>0</c:v>
                </c:pt>
                <c:pt idx="61">
                  <c:v>0</c:v>
                </c:pt>
                <c:pt idx="62">
                  <c:v>0</c:v>
                </c:pt>
                <c:pt idx="63">
                  <c:v>0</c:v>
                </c:pt>
                <c:pt idx="64">
                  <c:v>0</c:v>
                </c:pt>
                <c:pt idx="65">
                  <c:v>0</c:v>
                </c:pt>
                <c:pt idx="66">
                  <c:v>0</c:v>
                </c:pt>
                <c:pt idx="67">
                  <c:v>0</c:v>
                </c:pt>
                <c:pt idx="68">
                  <c:v>12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12</c:v>
                </c:pt>
                <c:pt idx="76">
                  <c:v>0</c:v>
                </c:pt>
                <c:pt idx="77">
                  <c:v>12</c:v>
                </c:pt>
                <c:pt idx="78">
                  <c:v>0</c:v>
                </c:pt>
                <c:pt idx="79">
                  <c:v>0</c:v>
                </c:pt>
                <c:pt idx="80">
                  <c:v>12</c:v>
                </c:pt>
                <c:pt idx="81">
                  <c:v>0</c:v>
                </c:pt>
                <c:pt idx="82">
                  <c:v>12</c:v>
                </c:pt>
                <c:pt idx="83">
                  <c:v>0</c:v>
                </c:pt>
                <c:pt idx="84">
                  <c:v>0</c:v>
                </c:pt>
                <c:pt idx="85">
                  <c:v>12</c:v>
                </c:pt>
                <c:pt idx="86">
                  <c:v>12</c:v>
                </c:pt>
                <c:pt idx="87">
                  <c:v>12</c:v>
                </c:pt>
                <c:pt idx="88">
                  <c:v>12</c:v>
                </c:pt>
                <c:pt idx="89">
                  <c:v>12</c:v>
                </c:pt>
                <c:pt idx="90">
                  <c:v>12</c:v>
                </c:pt>
                <c:pt idx="91">
                  <c:v>12</c:v>
                </c:pt>
                <c:pt idx="92">
                  <c:v>0</c:v>
                </c:pt>
                <c:pt idx="93">
                  <c:v>12</c:v>
                </c:pt>
                <c:pt idx="94">
                  <c:v>0</c:v>
                </c:pt>
                <c:pt idx="95">
                  <c:v>0</c:v>
                </c:pt>
                <c:pt idx="96">
                  <c:v>12</c:v>
                </c:pt>
                <c:pt idx="97">
                  <c:v>0</c:v>
                </c:pt>
                <c:pt idx="98">
                  <c:v>0</c:v>
                </c:pt>
                <c:pt idx="99">
                  <c:v>0</c:v>
                </c:pt>
                <c:pt idx="100">
                  <c:v>0</c:v>
                </c:pt>
                <c:pt idx="101">
                  <c:v>0</c:v>
                </c:pt>
                <c:pt idx="102">
                  <c:v>0</c:v>
                </c:pt>
                <c:pt idx="103">
                  <c:v>0</c:v>
                </c:pt>
                <c:pt idx="104">
                  <c:v>12</c:v>
                </c:pt>
                <c:pt idx="105">
                  <c:v>0</c:v>
                </c:pt>
                <c:pt idx="106">
                  <c:v>0</c:v>
                </c:pt>
                <c:pt idx="107">
                  <c:v>0</c:v>
                </c:pt>
                <c:pt idx="108">
                  <c:v>0</c:v>
                </c:pt>
                <c:pt idx="109">
                  <c:v>0</c:v>
                </c:pt>
                <c:pt idx="110">
                  <c:v>0</c:v>
                </c:pt>
                <c:pt idx="111">
                  <c:v>72</c:v>
                </c:pt>
                <c:pt idx="112">
                  <c:v>108</c:v>
                </c:pt>
                <c:pt idx="113">
                  <c:v>120</c:v>
                </c:pt>
                <c:pt idx="114">
                  <c:v>36</c:v>
                </c:pt>
                <c:pt idx="115">
                  <c:v>12</c:v>
                </c:pt>
                <c:pt idx="116">
                  <c:v>12</c:v>
                </c:pt>
                <c:pt idx="117">
                  <c:v>96</c:v>
                </c:pt>
                <c:pt idx="118">
                  <c:v>108</c:v>
                </c:pt>
                <c:pt idx="119">
                  <c:v>120</c:v>
                </c:pt>
                <c:pt idx="120">
                  <c:v>108</c:v>
                </c:pt>
                <c:pt idx="121">
                  <c:v>84</c:v>
                </c:pt>
                <c:pt idx="122">
                  <c:v>120</c:v>
                </c:pt>
                <c:pt idx="123">
                  <c:v>144</c:v>
                </c:pt>
                <c:pt idx="124">
                  <c:v>204</c:v>
                </c:pt>
                <c:pt idx="125">
                  <c:v>192</c:v>
                </c:pt>
                <c:pt idx="126">
                  <c:v>156</c:v>
                </c:pt>
                <c:pt idx="127">
                  <c:v>168</c:v>
                </c:pt>
                <c:pt idx="128">
                  <c:v>156</c:v>
                </c:pt>
                <c:pt idx="129">
                  <c:v>168</c:v>
                </c:pt>
                <c:pt idx="130">
                  <c:v>168</c:v>
                </c:pt>
                <c:pt idx="131">
                  <c:v>168</c:v>
                </c:pt>
                <c:pt idx="132">
                  <c:v>120</c:v>
                </c:pt>
                <c:pt idx="133">
                  <c:v>144</c:v>
                </c:pt>
                <c:pt idx="134">
                  <c:v>180</c:v>
                </c:pt>
                <c:pt idx="135">
                  <c:v>96</c:v>
                </c:pt>
                <c:pt idx="136">
                  <c:v>108</c:v>
                </c:pt>
                <c:pt idx="137">
                  <c:v>168</c:v>
                </c:pt>
                <c:pt idx="138">
                  <c:v>144</c:v>
                </c:pt>
                <c:pt idx="139">
                  <c:v>168</c:v>
                </c:pt>
                <c:pt idx="140">
                  <c:v>192</c:v>
                </c:pt>
                <c:pt idx="141">
                  <c:v>180</c:v>
                </c:pt>
                <c:pt idx="142">
                  <c:v>204</c:v>
                </c:pt>
                <c:pt idx="143">
                  <c:v>180</c:v>
                </c:pt>
                <c:pt idx="144">
                  <c:v>192</c:v>
                </c:pt>
                <c:pt idx="145">
                  <c:v>216</c:v>
                </c:pt>
                <c:pt idx="146">
                  <c:v>264</c:v>
                </c:pt>
                <c:pt idx="147">
                  <c:v>228</c:v>
                </c:pt>
                <c:pt idx="148">
                  <c:v>228</c:v>
                </c:pt>
                <c:pt idx="149">
                  <c:v>228</c:v>
                </c:pt>
                <c:pt idx="150">
                  <c:v>252</c:v>
                </c:pt>
                <c:pt idx="151">
                  <c:v>228</c:v>
                </c:pt>
                <c:pt idx="152">
                  <c:v>204</c:v>
                </c:pt>
                <c:pt idx="153">
                  <c:v>168</c:v>
                </c:pt>
                <c:pt idx="154">
                  <c:v>192</c:v>
                </c:pt>
                <c:pt idx="155">
                  <c:v>120</c:v>
                </c:pt>
                <c:pt idx="156">
                  <c:v>132</c:v>
                </c:pt>
                <c:pt idx="157">
                  <c:v>144</c:v>
                </c:pt>
                <c:pt idx="158">
                  <c:v>156</c:v>
                </c:pt>
                <c:pt idx="159">
                  <c:v>144</c:v>
                </c:pt>
                <c:pt idx="160">
                  <c:v>96</c:v>
                </c:pt>
                <c:pt idx="161">
                  <c:v>60</c:v>
                </c:pt>
                <c:pt idx="162">
                  <c:v>36</c:v>
                </c:pt>
                <c:pt idx="163">
                  <c:v>36</c:v>
                </c:pt>
                <c:pt idx="164">
                  <c:v>36</c:v>
                </c:pt>
                <c:pt idx="165">
                  <c:v>48</c:v>
                </c:pt>
                <c:pt idx="166">
                  <c:v>0</c:v>
                </c:pt>
                <c:pt idx="167">
                  <c:v>36</c:v>
                </c:pt>
                <c:pt idx="168">
                  <c:v>24</c:v>
                </c:pt>
                <c:pt idx="169">
                  <c:v>24</c:v>
                </c:pt>
                <c:pt idx="170">
                  <c:v>24</c:v>
                </c:pt>
                <c:pt idx="171">
                  <c:v>0</c:v>
                </c:pt>
                <c:pt idx="172">
                  <c:v>24</c:v>
                </c:pt>
                <c:pt idx="173">
                  <c:v>24</c:v>
                </c:pt>
                <c:pt idx="174">
                  <c:v>12</c:v>
                </c:pt>
                <c:pt idx="175">
                  <c:v>24</c:v>
                </c:pt>
                <c:pt idx="176">
                  <c:v>12</c:v>
                </c:pt>
                <c:pt idx="177">
                  <c:v>24</c:v>
                </c:pt>
                <c:pt idx="178">
                  <c:v>12</c:v>
                </c:pt>
                <c:pt idx="179">
                  <c:v>24</c:v>
                </c:pt>
                <c:pt idx="180">
                  <c:v>12</c:v>
                </c:pt>
                <c:pt idx="181">
                  <c:v>12</c:v>
                </c:pt>
                <c:pt idx="182">
                  <c:v>12</c:v>
                </c:pt>
                <c:pt idx="183">
                  <c:v>12</c:v>
                </c:pt>
                <c:pt idx="184">
                  <c:v>12</c:v>
                </c:pt>
                <c:pt idx="185">
                  <c:v>12</c:v>
                </c:pt>
                <c:pt idx="186">
                  <c:v>12</c:v>
                </c:pt>
                <c:pt idx="187">
                  <c:v>12</c:v>
                </c:pt>
                <c:pt idx="188">
                  <c:v>12</c:v>
                </c:pt>
                <c:pt idx="189">
                  <c:v>12</c:v>
                </c:pt>
                <c:pt idx="190">
                  <c:v>12</c:v>
                </c:pt>
                <c:pt idx="191">
                  <c:v>12</c:v>
                </c:pt>
                <c:pt idx="192">
                  <c:v>12</c:v>
                </c:pt>
                <c:pt idx="193">
                  <c:v>12</c:v>
                </c:pt>
                <c:pt idx="194">
                  <c:v>0</c:v>
                </c:pt>
                <c:pt idx="195">
                  <c:v>12</c:v>
                </c:pt>
                <c:pt idx="196">
                  <c:v>12</c:v>
                </c:pt>
                <c:pt idx="197">
                  <c:v>0</c:v>
                </c:pt>
                <c:pt idx="198">
                  <c:v>0</c:v>
                </c:pt>
                <c:pt idx="199">
                  <c:v>12</c:v>
                </c:pt>
                <c:pt idx="200">
                  <c:v>12</c:v>
                </c:pt>
                <c:pt idx="201">
                  <c:v>0</c:v>
                </c:pt>
                <c:pt idx="202">
                  <c:v>0</c:v>
                </c:pt>
                <c:pt idx="203">
                  <c:v>12</c:v>
                </c:pt>
                <c:pt idx="204">
                  <c:v>0</c:v>
                </c:pt>
                <c:pt idx="205">
                  <c:v>0</c:v>
                </c:pt>
                <c:pt idx="206">
                  <c:v>12</c:v>
                </c:pt>
                <c:pt idx="207">
                  <c:v>0</c:v>
                </c:pt>
                <c:pt idx="208">
                  <c:v>0</c:v>
                </c:pt>
                <c:pt idx="209">
                  <c:v>0</c:v>
                </c:pt>
                <c:pt idx="210">
                  <c:v>12</c:v>
                </c:pt>
                <c:pt idx="211">
                  <c:v>0</c:v>
                </c:pt>
                <c:pt idx="212">
                  <c:v>0</c:v>
                </c:pt>
                <c:pt idx="213">
                  <c:v>0</c:v>
                </c:pt>
                <c:pt idx="214">
                  <c:v>0</c:v>
                </c:pt>
                <c:pt idx="215">
                  <c:v>0</c:v>
                </c:pt>
                <c:pt idx="216">
                  <c:v>0</c:v>
                </c:pt>
                <c:pt idx="217">
                  <c:v>0</c:v>
                </c:pt>
                <c:pt idx="218">
                  <c:v>0</c:v>
                </c:pt>
                <c:pt idx="219">
                  <c:v>0</c:v>
                </c:pt>
                <c:pt idx="220">
                  <c:v>0</c:v>
                </c:pt>
                <c:pt idx="221">
                  <c:v>0</c:v>
                </c:pt>
                <c:pt idx="222">
                  <c:v>0</c:v>
                </c:pt>
                <c:pt idx="223">
                  <c:v>0</c:v>
                </c:pt>
                <c:pt idx="224">
                  <c:v>0</c:v>
                </c:pt>
                <c:pt idx="225">
                  <c:v>0</c:v>
                </c:pt>
                <c:pt idx="226">
                  <c:v>0</c:v>
                </c:pt>
                <c:pt idx="227">
                  <c:v>0</c:v>
                </c:pt>
                <c:pt idx="228">
                  <c:v>0</c:v>
                </c:pt>
                <c:pt idx="229">
                  <c:v>0</c:v>
                </c:pt>
                <c:pt idx="230">
                  <c:v>0</c:v>
                </c:pt>
                <c:pt idx="231">
                  <c:v>0</c:v>
                </c:pt>
                <c:pt idx="232">
                  <c:v>0</c:v>
                </c:pt>
                <c:pt idx="233">
                  <c:v>0</c:v>
                </c:pt>
                <c:pt idx="234">
                  <c:v>0</c:v>
                </c:pt>
                <c:pt idx="235">
                  <c:v>0</c:v>
                </c:pt>
                <c:pt idx="236">
                  <c:v>0</c:v>
                </c:pt>
                <c:pt idx="237">
                  <c:v>0</c:v>
                </c:pt>
                <c:pt idx="238">
                  <c:v>0</c:v>
                </c:pt>
                <c:pt idx="239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581F-40BA-9613-E2B5EF4D52E5}"/>
            </c:ext>
          </c:extLst>
        </c:ser>
        <c:dLbls/>
        <c:marker val="1"/>
        <c:axId val="97444608"/>
        <c:axId val="97446528"/>
      </c:lineChart>
      <c:catAx>
        <c:axId val="97444608"/>
        <c:scaling>
          <c:orientation val="minMax"/>
        </c:scaling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mm/hr</a:t>
                </a:r>
                <a:r>
                  <a:rPr lang="en-US" baseline="0"/>
                  <a:t> (UTC)</a:t>
                </a:r>
                <a:endParaRPr lang="en-US"/>
              </a:p>
            </c:rich>
          </c:tx>
          <c:spPr>
            <a:noFill/>
            <a:ln>
              <a:noFill/>
            </a:ln>
            <a:effectLst/>
          </c:spPr>
        </c:title>
        <c:numFmt formatCode="0" sourceLinked="0"/>
        <c:maj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7446528"/>
        <c:crosses val="autoZero"/>
        <c:lblAlgn val="ctr"/>
        <c:lblOffset val="100"/>
        <c:tickLblSkip val="30"/>
        <c:tickMarkSkip val="1"/>
      </c:catAx>
      <c:valAx>
        <c:axId val="97446528"/>
        <c:scaling>
          <c:orientation val="minMax"/>
        </c:scaling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Rain</a:t>
                </a:r>
                <a:r>
                  <a:rPr lang="en-US" baseline="0"/>
                  <a:t> Rate</a:t>
                </a:r>
                <a:endParaRPr lang="en-US"/>
              </a:p>
            </c:rich>
          </c:tx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744460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/>
</c:chartSpac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4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029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6EA7BDA2-5855-43B2-8A88-8C4ED9B9EA88}" type="datetimeFigureOut">
              <a:rPr lang="en-029"/>
              <a:pPr>
                <a:defRPr/>
              </a:pPr>
              <a:t>11/11/2021</a:t>
            </a:fld>
            <a:endParaRPr lang="en-029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029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E0FB9C91-25F7-40DB-89BA-0FCFB1A4D10C}" type="slidenum">
              <a:rPr lang="en-029"/>
              <a:pPr>
                <a:defRPr/>
              </a:pPr>
              <a:t>‹#›</a:t>
            </a:fld>
            <a:endParaRPr lang="en-029"/>
          </a:p>
        </p:txBody>
      </p:sp>
    </p:spTree>
    <p:extLst>
      <p:ext uri="{BB962C8B-B14F-4D97-AF65-F5344CB8AC3E}">
        <p14:creationId xmlns:p14="http://schemas.microsoft.com/office/powerpoint/2010/main" xmlns="" val="312430340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029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5B46CCC4-DF78-4145-8059-05862BADB243}" type="datetimeFigureOut">
              <a:rPr lang="en-029"/>
              <a:pPr>
                <a:defRPr/>
              </a:pPr>
              <a:t>11/11/2021</a:t>
            </a:fld>
            <a:endParaRPr lang="en-029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029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029" noProof="0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029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6FAB096D-60C8-482B-8AA9-34AE7B8A6D12}" type="slidenum">
              <a:rPr lang="en-029"/>
              <a:pPr>
                <a:defRPr/>
              </a:pPr>
              <a:t>‹#›</a:t>
            </a:fld>
            <a:endParaRPr lang="en-029"/>
          </a:p>
        </p:txBody>
      </p:sp>
    </p:spTree>
    <p:extLst>
      <p:ext uri="{BB962C8B-B14F-4D97-AF65-F5344CB8AC3E}">
        <p14:creationId xmlns:p14="http://schemas.microsoft.com/office/powerpoint/2010/main" xmlns="" val="176458968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029" smtClean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A54BDD7-E756-4790-9FEE-A313AC8DE2E3}" type="slidenum">
              <a:rPr lang="en-029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</a:t>
            </a:fld>
            <a:endParaRPr lang="en-029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029" smtClean="0"/>
          </a:p>
        </p:txBody>
      </p:sp>
      <p:sp>
        <p:nvSpPr>
          <p:cNvPr id="15364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AC32C53-7DB2-4BFC-817C-E810AE3ECF6F}" type="slidenum">
              <a:rPr lang="en-029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</a:t>
            </a:fld>
            <a:endParaRPr lang="en-029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029" smtClean="0"/>
          </a:p>
        </p:txBody>
      </p:sp>
      <p:sp>
        <p:nvSpPr>
          <p:cNvPr id="15364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AC32C53-7DB2-4BFC-817C-E810AE3ECF6F}" type="slidenum">
              <a:rPr kumimoji="0" lang="en-029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029" sz="12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289411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029" smtClean="0"/>
          </a:p>
        </p:txBody>
      </p:sp>
      <p:sp>
        <p:nvSpPr>
          <p:cNvPr id="15364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AC32C53-7DB2-4BFC-817C-E810AE3ECF6F}" type="slidenum">
              <a:rPr lang="en-029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7</a:t>
            </a:fld>
            <a:endParaRPr lang="en-029" smtClean="0"/>
          </a:p>
        </p:txBody>
      </p:sp>
    </p:spTree>
    <p:extLst>
      <p:ext uri="{BB962C8B-B14F-4D97-AF65-F5344CB8AC3E}">
        <p14:creationId xmlns:p14="http://schemas.microsoft.com/office/powerpoint/2010/main" xmlns="" val="15351236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029" smtClean="0"/>
          </a:p>
        </p:txBody>
      </p:sp>
      <p:sp>
        <p:nvSpPr>
          <p:cNvPr id="15364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AC32C53-7DB2-4BFC-817C-E810AE3ECF6F}" type="slidenum">
              <a:rPr lang="en-029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10</a:t>
            </a:fld>
            <a:endParaRPr lang="en-029" smtClean="0"/>
          </a:p>
        </p:txBody>
      </p:sp>
    </p:spTree>
    <p:extLst>
      <p:ext uri="{BB962C8B-B14F-4D97-AF65-F5344CB8AC3E}">
        <p14:creationId xmlns:p14="http://schemas.microsoft.com/office/powerpoint/2010/main" xmlns="" val="2975092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029" dirty="0" smtClean="0"/>
          </a:p>
        </p:txBody>
      </p:sp>
      <p:sp>
        <p:nvSpPr>
          <p:cNvPr id="15364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AC32C53-7DB2-4BFC-817C-E810AE3ECF6F}" type="slidenum">
              <a:rPr lang="en-029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18</a:t>
            </a:fld>
            <a:endParaRPr lang="en-029" smtClean="0"/>
          </a:p>
        </p:txBody>
      </p:sp>
    </p:spTree>
    <p:extLst>
      <p:ext uri="{BB962C8B-B14F-4D97-AF65-F5344CB8AC3E}">
        <p14:creationId xmlns:p14="http://schemas.microsoft.com/office/powerpoint/2010/main" xmlns="" val="26422055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029" dirty="0" smtClean="0"/>
          </a:p>
        </p:txBody>
      </p:sp>
      <p:sp>
        <p:nvSpPr>
          <p:cNvPr id="15364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AC32C53-7DB2-4BFC-817C-E810AE3ECF6F}" type="slidenum">
              <a:rPr lang="en-029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24</a:t>
            </a:fld>
            <a:endParaRPr lang="en-029" smtClean="0"/>
          </a:p>
        </p:txBody>
      </p:sp>
    </p:spTree>
    <p:extLst>
      <p:ext uri="{BB962C8B-B14F-4D97-AF65-F5344CB8AC3E}">
        <p14:creationId xmlns:p14="http://schemas.microsoft.com/office/powerpoint/2010/main" xmlns="" val="7333543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029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029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26CC4C-DE3E-4E31-A44C-6A874712AAED}" type="datetime1">
              <a:rPr lang="en-029" smtClean="0"/>
              <a:pPr>
                <a:defRPr/>
              </a:pPr>
              <a:t>11/11/2021</a:t>
            </a:fld>
            <a:endParaRPr lang="en-029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Direcrtors of Meteorological Services 17th November 2021</a:t>
            </a:r>
            <a:endParaRPr lang="en-029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E2BF02-3EDA-4B92-B520-2D871B74C236}" type="slidenum">
              <a:rPr lang="en-029"/>
              <a:pPr>
                <a:defRPr/>
              </a:pPr>
              <a:t>‹#›</a:t>
            </a:fld>
            <a:endParaRPr lang="en-029"/>
          </a:p>
        </p:txBody>
      </p:sp>
    </p:spTree>
    <p:extLst>
      <p:ext uri="{BB962C8B-B14F-4D97-AF65-F5344CB8AC3E}">
        <p14:creationId xmlns:p14="http://schemas.microsoft.com/office/powerpoint/2010/main" xmlns="" val="31566450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029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029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353A73-3D51-4B77-AF1C-8BEC8E075946}" type="datetime1">
              <a:rPr lang="en-029" smtClean="0"/>
              <a:pPr>
                <a:defRPr/>
              </a:pPr>
              <a:t>11/11/2021</a:t>
            </a:fld>
            <a:endParaRPr lang="en-029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Direcrtors of Meteorological Services 17th November 2021</a:t>
            </a:r>
            <a:endParaRPr lang="en-029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951BB7-65AF-4F6C-8CBF-30DA87335BA1}" type="slidenum">
              <a:rPr lang="en-029"/>
              <a:pPr>
                <a:defRPr/>
              </a:pPr>
              <a:t>‹#›</a:t>
            </a:fld>
            <a:endParaRPr lang="en-029"/>
          </a:p>
        </p:txBody>
      </p:sp>
    </p:spTree>
    <p:extLst>
      <p:ext uri="{BB962C8B-B14F-4D97-AF65-F5344CB8AC3E}">
        <p14:creationId xmlns:p14="http://schemas.microsoft.com/office/powerpoint/2010/main" xmlns="" val="16234527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029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029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7D2FDA-B871-413C-AD03-C84D091E9FF8}" type="datetime1">
              <a:rPr lang="en-029" smtClean="0"/>
              <a:pPr>
                <a:defRPr/>
              </a:pPr>
              <a:t>11/11/2021</a:t>
            </a:fld>
            <a:endParaRPr lang="en-029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Direcrtors of Meteorological Services 17th November 2021</a:t>
            </a:r>
            <a:endParaRPr lang="en-029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85A5EF-DDE2-47AF-A99E-704D29480D1D}" type="slidenum">
              <a:rPr lang="en-029"/>
              <a:pPr>
                <a:defRPr/>
              </a:pPr>
              <a:t>‹#›</a:t>
            </a:fld>
            <a:endParaRPr lang="en-029"/>
          </a:p>
        </p:txBody>
      </p:sp>
    </p:spTree>
    <p:extLst>
      <p:ext uri="{BB962C8B-B14F-4D97-AF65-F5344CB8AC3E}">
        <p14:creationId xmlns:p14="http://schemas.microsoft.com/office/powerpoint/2010/main" xmlns="" val="1940024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029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029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AEDB90-49CB-424B-BD57-22F38CFB0FE5}" type="datetime1">
              <a:rPr lang="en-029" smtClean="0"/>
              <a:pPr>
                <a:defRPr/>
              </a:pPr>
              <a:t>11/11/2021</a:t>
            </a:fld>
            <a:endParaRPr lang="en-029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Direcrtors of Meteorological Services 17th November 2021</a:t>
            </a:r>
            <a:endParaRPr lang="en-029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89F90F-08CB-427A-8C79-596287F776C8}" type="slidenum">
              <a:rPr lang="en-029"/>
              <a:pPr>
                <a:defRPr/>
              </a:pPr>
              <a:t>‹#›</a:t>
            </a:fld>
            <a:endParaRPr lang="en-029"/>
          </a:p>
        </p:txBody>
      </p:sp>
    </p:spTree>
    <p:extLst>
      <p:ext uri="{BB962C8B-B14F-4D97-AF65-F5344CB8AC3E}">
        <p14:creationId xmlns:p14="http://schemas.microsoft.com/office/powerpoint/2010/main" xmlns="" val="15745083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029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79D037-0E64-4028-B6E8-D675E950BB1C}" type="datetime1">
              <a:rPr lang="en-029" smtClean="0"/>
              <a:pPr>
                <a:defRPr/>
              </a:pPr>
              <a:t>11/11/2021</a:t>
            </a:fld>
            <a:endParaRPr lang="en-029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Direcrtors of Meteorological Services 17th November 2021</a:t>
            </a:r>
            <a:endParaRPr lang="en-029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62767A-687E-4327-BDBC-121FB510DFA4}" type="slidenum">
              <a:rPr lang="en-029"/>
              <a:pPr>
                <a:defRPr/>
              </a:pPr>
              <a:t>‹#›</a:t>
            </a:fld>
            <a:endParaRPr lang="en-029"/>
          </a:p>
        </p:txBody>
      </p:sp>
    </p:spTree>
    <p:extLst>
      <p:ext uri="{BB962C8B-B14F-4D97-AF65-F5344CB8AC3E}">
        <p14:creationId xmlns:p14="http://schemas.microsoft.com/office/powerpoint/2010/main" xmlns="" val="654812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029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029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029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CE12F2-EE14-4779-A6D9-3438D2D9F2C3}" type="datetime1">
              <a:rPr lang="en-029" smtClean="0"/>
              <a:pPr>
                <a:defRPr/>
              </a:pPr>
              <a:t>11/11/2021</a:t>
            </a:fld>
            <a:endParaRPr lang="en-029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Direcrtors of Meteorological Services 17th November 2021</a:t>
            </a:r>
            <a:endParaRPr lang="en-029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762D17-97A6-44D9-8C32-E9090F6847AD}" type="slidenum">
              <a:rPr lang="en-029"/>
              <a:pPr>
                <a:defRPr/>
              </a:pPr>
              <a:t>‹#›</a:t>
            </a:fld>
            <a:endParaRPr lang="en-029"/>
          </a:p>
        </p:txBody>
      </p:sp>
    </p:spTree>
    <p:extLst>
      <p:ext uri="{BB962C8B-B14F-4D97-AF65-F5344CB8AC3E}">
        <p14:creationId xmlns:p14="http://schemas.microsoft.com/office/powerpoint/2010/main" xmlns="" val="13989131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029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029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1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1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029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9F8DCB-6AB3-4CCB-BF7B-0B1B98E64103}" type="datetime1">
              <a:rPr lang="en-029" smtClean="0"/>
              <a:pPr>
                <a:defRPr/>
              </a:pPr>
              <a:t>11/11/2021</a:t>
            </a:fld>
            <a:endParaRPr lang="en-029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Direcrtors of Meteorological Services 17th November 2021</a:t>
            </a:r>
            <a:endParaRPr lang="en-029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747D52-6DED-454B-8B3A-712FF6FE4EE3}" type="slidenum">
              <a:rPr lang="en-029"/>
              <a:pPr>
                <a:defRPr/>
              </a:pPr>
              <a:t>‹#›</a:t>
            </a:fld>
            <a:endParaRPr lang="en-029"/>
          </a:p>
        </p:txBody>
      </p:sp>
    </p:spTree>
    <p:extLst>
      <p:ext uri="{BB962C8B-B14F-4D97-AF65-F5344CB8AC3E}">
        <p14:creationId xmlns:p14="http://schemas.microsoft.com/office/powerpoint/2010/main" xmlns="" val="13844294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029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79153A-0116-47B5-BF8B-67AEEADA1B58}" type="datetime1">
              <a:rPr lang="en-029" smtClean="0"/>
              <a:pPr>
                <a:defRPr/>
              </a:pPr>
              <a:t>11/11/2021</a:t>
            </a:fld>
            <a:endParaRPr lang="en-029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Direcrtors of Meteorological Services 17th November 2021</a:t>
            </a:r>
            <a:endParaRPr lang="en-029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B4481B-E78D-4E87-B901-F1F43B3FAE90}" type="slidenum">
              <a:rPr lang="en-029"/>
              <a:pPr>
                <a:defRPr/>
              </a:pPr>
              <a:t>‹#›</a:t>
            </a:fld>
            <a:endParaRPr lang="en-029"/>
          </a:p>
        </p:txBody>
      </p:sp>
    </p:spTree>
    <p:extLst>
      <p:ext uri="{BB962C8B-B14F-4D97-AF65-F5344CB8AC3E}">
        <p14:creationId xmlns:p14="http://schemas.microsoft.com/office/powerpoint/2010/main" xmlns="" val="30832934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3C147C-9360-450F-B48E-23C6471D29AD}" type="datetime1">
              <a:rPr lang="en-029" smtClean="0"/>
              <a:pPr>
                <a:defRPr/>
              </a:pPr>
              <a:t>11/11/2021</a:t>
            </a:fld>
            <a:endParaRPr lang="en-029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Direcrtors of Meteorological Services 17th November 2021</a:t>
            </a:r>
            <a:endParaRPr lang="en-029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591393-257A-42D9-A166-2D6D417C4F91}" type="slidenum">
              <a:rPr lang="en-029"/>
              <a:pPr>
                <a:defRPr/>
              </a:pPr>
              <a:t>‹#›</a:t>
            </a:fld>
            <a:endParaRPr lang="en-029"/>
          </a:p>
        </p:txBody>
      </p:sp>
    </p:spTree>
    <p:extLst>
      <p:ext uri="{BB962C8B-B14F-4D97-AF65-F5344CB8AC3E}">
        <p14:creationId xmlns:p14="http://schemas.microsoft.com/office/powerpoint/2010/main" xmlns="" val="30960736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029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029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734DF8-BD34-4864-8710-D14B3F2CFC35}" type="datetime1">
              <a:rPr lang="en-029" smtClean="0"/>
              <a:pPr>
                <a:defRPr/>
              </a:pPr>
              <a:t>11/11/2021</a:t>
            </a:fld>
            <a:endParaRPr lang="en-029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Direcrtors of Meteorological Services 17th November 2021</a:t>
            </a:r>
            <a:endParaRPr lang="en-029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7EDEFF-5AFA-4FB8-9A2D-115616240608}" type="slidenum">
              <a:rPr lang="en-029"/>
              <a:pPr>
                <a:defRPr/>
              </a:pPr>
              <a:t>‹#›</a:t>
            </a:fld>
            <a:endParaRPr lang="en-029"/>
          </a:p>
        </p:txBody>
      </p:sp>
    </p:spTree>
    <p:extLst>
      <p:ext uri="{BB962C8B-B14F-4D97-AF65-F5344CB8AC3E}">
        <p14:creationId xmlns:p14="http://schemas.microsoft.com/office/powerpoint/2010/main" xmlns="" val="10979676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029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029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1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47127D-2394-41AC-91C7-B39C2F42DB80}" type="datetime1">
              <a:rPr lang="en-029" smtClean="0"/>
              <a:pPr>
                <a:defRPr/>
              </a:pPr>
              <a:t>11/11/2021</a:t>
            </a:fld>
            <a:endParaRPr lang="en-029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Direcrtors of Meteorological Services 17th November 2021</a:t>
            </a:r>
            <a:endParaRPr lang="en-029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9812B7-3110-40AB-98A9-583515C26F43}" type="slidenum">
              <a:rPr lang="en-029"/>
              <a:pPr>
                <a:defRPr/>
              </a:pPr>
              <a:t>‹#›</a:t>
            </a:fld>
            <a:endParaRPr lang="en-029"/>
          </a:p>
        </p:txBody>
      </p:sp>
    </p:spTree>
    <p:extLst>
      <p:ext uri="{BB962C8B-B14F-4D97-AF65-F5344CB8AC3E}">
        <p14:creationId xmlns:p14="http://schemas.microsoft.com/office/powerpoint/2010/main" xmlns="" val="26292743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029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1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029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2885898-7E43-40EC-9A10-75483465C929}" type="datetime1">
              <a:rPr lang="en-029" smtClean="0"/>
              <a:pPr>
                <a:defRPr/>
              </a:pPr>
              <a:t>11/11/2021</a:t>
            </a:fld>
            <a:endParaRPr lang="en-029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US" smtClean="0"/>
              <a:t>Direcrtors of Meteorological Services 17th November 2021</a:t>
            </a:r>
            <a:endParaRPr lang="en-029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E2F27D6-2884-409A-AA76-3303E37B1E87}" type="slidenum">
              <a:rPr lang="en-029"/>
              <a:pPr>
                <a:defRPr/>
              </a:pPr>
              <a:t>‹#›</a:t>
            </a:fld>
            <a:endParaRPr lang="en-029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slideLayout" Target="../slideLayouts/slideLayout2.xml"/><Relationship Id="rId1" Type="http://schemas.openxmlformats.org/officeDocument/2006/relationships/video" Target="../media/media7.mp4"/><Relationship Id="rId6" Type="http://schemas.openxmlformats.org/officeDocument/2006/relationships/image" Target="../media/image30.jpeg"/><Relationship Id="rId5" Type="http://schemas.openxmlformats.org/officeDocument/2006/relationships/image" Target="../media/image29.png"/><Relationship Id="rId4" Type="http://schemas.microsoft.com/office/2007/relationships/media" Target="../media/media7.mp4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7.xml"/><Relationship Id="rId1" Type="http://schemas.openxmlformats.org/officeDocument/2006/relationships/video" Target="../media/media8.mp4"/><Relationship Id="rId5" Type="http://schemas.openxmlformats.org/officeDocument/2006/relationships/image" Target="../media/image31.png"/><Relationship Id="rId4" Type="http://schemas.microsoft.com/office/2007/relationships/media" Target="../media/media8.mp4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7.xml"/><Relationship Id="rId7" Type="http://schemas.microsoft.com/office/2007/relationships/media" Target="../media/media2.mp4"/><Relationship Id="rId2" Type="http://schemas.openxmlformats.org/officeDocument/2006/relationships/video" Target="../media/media2.mp4"/><Relationship Id="rId1" Type="http://schemas.openxmlformats.org/officeDocument/2006/relationships/video" Target="../media/media1.mp4"/><Relationship Id="rId6" Type="http://schemas.openxmlformats.org/officeDocument/2006/relationships/image" Target="../media/image6.png"/><Relationship Id="rId5" Type="http://schemas.microsoft.com/office/2007/relationships/media" Target="../media/media1.mp4"/><Relationship Id="rId4" Type="http://schemas.openxmlformats.org/officeDocument/2006/relationships/image" Target="../media/image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7.xml"/><Relationship Id="rId7" Type="http://schemas.microsoft.com/office/2007/relationships/media" Target="../media/media4.mp4"/><Relationship Id="rId2" Type="http://schemas.openxmlformats.org/officeDocument/2006/relationships/video" Target="../media/media4.mp4"/><Relationship Id="rId1" Type="http://schemas.openxmlformats.org/officeDocument/2006/relationships/video" Target="../media/media3.mp4"/><Relationship Id="rId6" Type="http://schemas.openxmlformats.org/officeDocument/2006/relationships/image" Target="../media/image11.png"/><Relationship Id="rId5" Type="http://schemas.microsoft.com/office/2007/relationships/media" Target="../media/media3.mp4"/><Relationship Id="rId4" Type="http://schemas.openxmlformats.org/officeDocument/2006/relationships/image" Target="../media/image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7" Type="http://schemas.openxmlformats.org/officeDocument/2006/relationships/image" Target="../media/image14.png"/><Relationship Id="rId2" Type="http://schemas.openxmlformats.org/officeDocument/2006/relationships/slideLayout" Target="../slideLayouts/slideLayout2.xml"/><Relationship Id="rId1" Type="http://schemas.openxmlformats.org/officeDocument/2006/relationships/video" Target="../media/media5.mp4"/><Relationship Id="rId6" Type="http://schemas.microsoft.com/office/2007/relationships/media" Target="../media/media5.mp4"/><Relationship Id="rId5" Type="http://schemas.openxmlformats.org/officeDocument/2006/relationships/image" Target="../media/image13.jpeg"/><Relationship Id="rId4" Type="http://schemas.openxmlformats.org/officeDocument/2006/relationships/image" Target="../media/image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7.xml"/><Relationship Id="rId1" Type="http://schemas.openxmlformats.org/officeDocument/2006/relationships/video" Target="../media/media6.mp4"/><Relationship Id="rId5" Type="http://schemas.openxmlformats.org/officeDocument/2006/relationships/image" Target="../media/image18.png"/><Relationship Id="rId4" Type="http://schemas.microsoft.com/office/2007/relationships/media" Target="../media/media6.mp4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1"/>
          <p:cNvSpPr>
            <a:spLocks noGrp="1"/>
          </p:cNvSpPr>
          <p:nvPr>
            <p:ph type="ctrTitle"/>
          </p:nvPr>
        </p:nvSpPr>
        <p:spPr>
          <a:xfrm>
            <a:off x="685800" y="304800"/>
            <a:ext cx="7772400" cy="2177075"/>
          </a:xfrm>
          <a:solidFill>
            <a:schemeClr val="tx2">
              <a:lumMod val="50000"/>
            </a:schemeClr>
          </a:solidFill>
        </p:spPr>
        <p:txBody>
          <a:bodyPr/>
          <a:lstStyle/>
          <a:p>
            <a:pPr eaLnBrk="1" hangingPunct="1"/>
            <a:r>
              <a:rPr lang="en-029" sz="3200" u="sng" dirty="0" smtClean="0">
                <a:solidFill>
                  <a:schemeClr val="bg1">
                    <a:lumMod val="9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Significant Weather and Volcanic Impacts</a:t>
            </a:r>
            <a:br>
              <a:rPr lang="en-029" sz="3200" u="sng" dirty="0" smtClean="0">
                <a:solidFill>
                  <a:schemeClr val="bg1">
                    <a:lumMod val="9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en-029" sz="3200" u="sng" dirty="0" smtClean="0">
                <a:solidFill>
                  <a:schemeClr val="bg1">
                    <a:lumMod val="9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Barbados</a:t>
            </a:r>
            <a:br>
              <a:rPr lang="en-029" sz="3200" u="sng" dirty="0" smtClean="0">
                <a:solidFill>
                  <a:schemeClr val="bg1">
                    <a:lumMod val="9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en-029" sz="3200" u="sng" dirty="0" smtClean="0">
                <a:solidFill>
                  <a:schemeClr val="bg1">
                    <a:lumMod val="9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2021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13131" y="3673477"/>
            <a:ext cx="6400800" cy="30480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029" sz="1800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029" sz="30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CMC61-Virtual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029" sz="30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17</a:t>
            </a:r>
            <a:r>
              <a:rPr lang="en-029" sz="3000" b="1" baseline="300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</a:t>
            </a:r>
            <a:r>
              <a:rPr lang="en-029" sz="30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November, 2021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029" sz="18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Mr. Sabu Best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029" sz="18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Barbados </a:t>
            </a:r>
            <a:r>
              <a:rPr lang="en-029" sz="1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Meteorological </a:t>
            </a:r>
            <a:r>
              <a:rPr lang="en-029" sz="18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Services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029" sz="18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E-mail: sabu.best@barbados.gov.bb</a:t>
            </a:r>
            <a:endParaRPr lang="en-029" sz="18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029" sz="1800" dirty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029" sz="1800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029" sz="1800" dirty="0" smtClean="0"/>
          </a:p>
          <a:p>
            <a:pPr eaLnBrk="1" fontAlgn="auto" hangingPunct="1">
              <a:spcAft>
                <a:spcPts val="0"/>
              </a:spcAft>
              <a:defRPr/>
            </a:pPr>
            <a:endParaRPr lang="en-029" sz="2200" dirty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029" dirty="0" smtClean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86200" y="2493598"/>
            <a:ext cx="1426063" cy="142606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         Directors of Meteorological Services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r>
              <a:rPr lang="en-US" dirty="0" smtClean="0"/>
              <a:t>             17th November 2021</a:t>
            </a:r>
            <a:endParaRPr lang="en-029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979245"/>
          </a:xfrm>
        </p:spPr>
        <p:txBody>
          <a:bodyPr/>
          <a:lstStyle/>
          <a:p>
            <a:pPr eaLnBrk="1" hangingPunct="1"/>
            <a:r>
              <a:rPr lang="en-029" sz="3200" u="sng" dirty="0" smtClean="0">
                <a:latin typeface="Cambria" panose="02040503050406030204" pitchFamily="18" charset="0"/>
                <a:ea typeface="Cambria" panose="02040503050406030204" pitchFamily="18" charset="0"/>
              </a:rPr>
              <a:t>Summary of Operational Impacts/Issues encountered during Volcanic Eruption </a:t>
            </a:r>
            <a:endParaRPr lang="en-029" sz="3200" u="sng" dirty="0" smtClean="0"/>
          </a:p>
        </p:txBody>
      </p:sp>
      <p:sp>
        <p:nvSpPr>
          <p:cNvPr id="4" name="Rectangle 3"/>
          <p:cNvSpPr/>
          <p:nvPr/>
        </p:nvSpPr>
        <p:spPr>
          <a:xfrm>
            <a:off x="0" y="6248400"/>
            <a:ext cx="9144000" cy="60960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534400" y="6260123"/>
            <a:ext cx="609600" cy="609600"/>
          </a:xfrm>
          <a:prstGeom prst="rect">
            <a:avLst/>
          </a:prstGeom>
        </p:spPr>
      </p:pic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Directors of Meteorological Services 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r>
              <a:rPr lang="en-US" dirty="0" smtClean="0"/>
              <a:t>17th November 2021</a:t>
            </a:r>
            <a:endParaRPr lang="en-029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894027863"/>
              </p:ext>
            </p:extLst>
          </p:nvPr>
        </p:nvGraphicFramePr>
        <p:xfrm>
          <a:off x="474784" y="1524000"/>
          <a:ext cx="8212016" cy="431396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106008">
                  <a:extLst>
                    <a:ext uri="{9D8B030D-6E8A-4147-A177-3AD203B41FA5}">
                      <a16:colId xmlns:a16="http://schemas.microsoft.com/office/drawing/2014/main" xmlns="" val="3704879944"/>
                    </a:ext>
                  </a:extLst>
                </a:gridCol>
                <a:gridCol w="4106008">
                  <a:extLst>
                    <a:ext uri="{9D8B030D-6E8A-4147-A177-3AD203B41FA5}">
                      <a16:colId xmlns:a16="http://schemas.microsoft.com/office/drawing/2014/main" xmlns="" val="2838621142"/>
                    </a:ext>
                  </a:extLst>
                </a:gridCol>
              </a:tblGrid>
              <a:tr h="40236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No Impacts</a:t>
                      </a:r>
                      <a:endParaRPr lang="en-US" sz="1600" dirty="0" smtClean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High Impacts</a:t>
                      </a:r>
                      <a:endParaRPr lang="en-US" sz="1600" dirty="0" smtClean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19226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171450" marR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sz="120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Satellite</a:t>
                      </a:r>
                      <a:r>
                        <a:rPr lang="en-GB" sz="12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and radar were not impacted.</a:t>
                      </a:r>
                      <a:endParaRPr lang="en-US" sz="1200" dirty="0" smtClean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20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All Automatic</a:t>
                      </a:r>
                      <a:r>
                        <a:rPr lang="en-GB" sz="12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Weather Stations across the island:</a:t>
                      </a:r>
                    </a:p>
                    <a:p>
                      <a:pPr marL="742950" lvl="1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Rain Gauges were clogged.</a:t>
                      </a:r>
                    </a:p>
                    <a:p>
                      <a:pPr marL="742950" lvl="1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Wind speed and direction sensors were compromised.</a:t>
                      </a:r>
                    </a:p>
                    <a:p>
                      <a:pPr marL="742950" lvl="1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Rainfall event on April 28</a:t>
                      </a:r>
                      <a:r>
                        <a:rPr lang="en-GB" sz="1200" baseline="3000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</a:t>
                      </a:r>
                      <a:r>
                        <a:rPr lang="en-GB" sz="12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2021 was not captured properly due to rain gauge issues.</a:t>
                      </a:r>
                    </a:p>
                    <a:p>
                      <a:pPr marL="742950" lvl="1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Very limited experience with volcanic ash events (very few staff members have experience with ash).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963222061"/>
                  </a:ext>
                </a:extLst>
              </a:tr>
              <a:tr h="741680">
                <a:tc gridSpan="2">
                  <a:txBody>
                    <a:bodyPr/>
                    <a:lstStyle/>
                    <a:p>
                      <a:r>
                        <a:rPr lang="en-GB" sz="160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Lessons</a:t>
                      </a:r>
                      <a:r>
                        <a:rPr lang="en-GB" sz="16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Learnt</a:t>
                      </a:r>
                      <a:endParaRPr lang="en-GB" sz="1200" baseline="0" dirty="0" smtClean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endParaRPr lang="en-US" sz="12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pPr marL="742950" lvl="1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Nationa</a:t>
                      </a:r>
                      <a:r>
                        <a:rPr lang="en-GB" sz="12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 Early Warning System for Volcanic Ash cloud and deposits needs development.</a:t>
                      </a:r>
                      <a:endParaRPr lang="en-US" sz="12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149233902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r>
                        <a:rPr lang="en-GB" sz="160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Regional</a:t>
                      </a:r>
                      <a:r>
                        <a:rPr lang="en-GB" sz="16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&amp; National Collaboration</a:t>
                      </a:r>
                      <a:endParaRPr lang="en-GB" sz="1200" baseline="0" dirty="0" smtClean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pPr marL="742950" lvl="1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Very good collaboration</a:t>
                      </a:r>
                      <a:r>
                        <a:rPr lang="en-GB" sz="12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between BMS and CIMH transfer of knowledge and experience </a:t>
                      </a:r>
                    </a:p>
                    <a:p>
                      <a:pPr marL="742950" lvl="1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Notifications of early eruptions from SVG Met Service enable the BMS to be on high alert for possible significant ash plumes.</a:t>
                      </a:r>
                    </a:p>
                    <a:p>
                      <a:pPr marL="742950" lvl="1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The Director of the National Hurricane Center, the President of RA-IV and the Coordinating Director of CMO was actively on standby to provide any assistance needed.</a:t>
                      </a:r>
                    </a:p>
                    <a:p>
                      <a:pPr marL="742950" lvl="1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2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Provision of GOES-16 meso-sector one minute satellite imagery through the Satellite Analysis Branch (SAB).   </a:t>
                      </a:r>
                      <a:endParaRPr lang="en-US" sz="12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31329377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3705216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57200" y="65456"/>
            <a:ext cx="8229600" cy="952500"/>
          </a:xfrm>
        </p:spPr>
        <p:txBody>
          <a:bodyPr/>
          <a:lstStyle/>
          <a:p>
            <a:r>
              <a:rPr lang="en-US" sz="2800" u="sng" dirty="0" smtClean="0">
                <a:latin typeface="Cambria" panose="02040503050406030204" pitchFamily="18" charset="0"/>
                <a:ea typeface="Cambria" panose="02040503050406030204" pitchFamily="18" charset="0"/>
              </a:rPr>
              <a:t>Mesocyclone Convective Vortex “Freak Storm”     (17</a:t>
            </a:r>
            <a:r>
              <a:rPr lang="en-US" sz="2800" u="sng" baseline="30000" dirty="0" smtClean="0">
                <a:latin typeface="Cambria" panose="02040503050406030204" pitchFamily="18" charset="0"/>
                <a:ea typeface="Cambria" panose="02040503050406030204" pitchFamily="18" charset="0"/>
              </a:rPr>
              <a:t>th</a:t>
            </a:r>
            <a:r>
              <a:rPr lang="en-US" sz="2800" u="sng" dirty="0" smtClean="0">
                <a:latin typeface="Cambria" panose="02040503050406030204" pitchFamily="18" charset="0"/>
                <a:ea typeface="Cambria" panose="02040503050406030204" pitchFamily="18" charset="0"/>
              </a:rPr>
              <a:t> June 2021)</a:t>
            </a:r>
            <a:endParaRPr lang="en-US" sz="2800" u="sng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47401" y="4567364"/>
            <a:ext cx="385395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latin typeface="Cambria" panose="02040503050406030204" pitchFamily="18" charset="0"/>
                <a:ea typeface="Cambria" panose="02040503050406030204" pitchFamily="18" charset="0"/>
              </a:rPr>
              <a:t>A tropical wave was the main feature that affected the island, however, a mesocyclone convective vortex associated with a severe thunderstorm developed on the rear end of the wave. This was responsible for adverse weather conditions between 1 a.m. and 3 a.m.</a:t>
            </a:r>
          </a:p>
          <a:p>
            <a:endParaRPr lang="en-US" sz="1400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6248400"/>
            <a:ext cx="9144000" cy="60960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534400" y="6260123"/>
            <a:ext cx="609600" cy="609600"/>
          </a:xfrm>
          <a:prstGeom prst="rect">
            <a:avLst/>
          </a:prstGeom>
        </p:spPr>
      </p:pic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Directors of Meteorological Services 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r>
              <a:rPr lang="en-US" dirty="0" smtClean="0"/>
              <a:t>17th November 2021</a:t>
            </a:r>
            <a:endParaRPr lang="en-029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8200" y="1143000"/>
            <a:ext cx="4419600" cy="4574324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4680438" y="5706094"/>
            <a:ext cx="45845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 smtClean="0">
                <a:latin typeface="Cambria" panose="02040503050406030204" pitchFamily="18" charset="0"/>
                <a:ea typeface="Cambria" panose="02040503050406030204" pitchFamily="18" charset="0"/>
              </a:rPr>
              <a:t>Satellite Imagery - </a:t>
            </a:r>
            <a:r>
              <a:rPr lang="en-US" sz="1000" dirty="0">
                <a:latin typeface="Cambria" panose="02040503050406030204" pitchFamily="18" charset="0"/>
                <a:ea typeface="Cambria" panose="02040503050406030204" pitchFamily="18" charset="0"/>
              </a:rPr>
              <a:t>GOES-16 IR imagery with GLM overlay. Barbados is shown to the </a:t>
            </a:r>
            <a:r>
              <a:rPr lang="en-US" sz="1000" dirty="0" smtClean="0">
                <a:latin typeface="Cambria" panose="02040503050406030204" pitchFamily="18" charset="0"/>
                <a:ea typeface="Cambria" panose="02040503050406030204" pitchFamily="18" charset="0"/>
              </a:rPr>
              <a:t>center </a:t>
            </a:r>
            <a:r>
              <a:rPr lang="en-US" sz="1000" dirty="0">
                <a:latin typeface="Cambria" panose="02040503050406030204" pitchFamily="18" charset="0"/>
                <a:ea typeface="Cambria" panose="02040503050406030204" pitchFamily="18" charset="0"/>
              </a:rPr>
              <a:t>of the panels in white outline (0000 – 0400) UTC and black outline (0500 - 0650) UTC</a:t>
            </a:r>
          </a:p>
          <a:p>
            <a:r>
              <a:rPr lang="en-GB" sz="14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en-US" sz="1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792" y="1464898"/>
            <a:ext cx="4456562" cy="2627604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304800" y="1168991"/>
            <a:ext cx="23793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>
                <a:latin typeface="Cambria" panose="02040503050406030204" pitchFamily="18" charset="0"/>
                <a:ea typeface="Cambria" panose="02040503050406030204" pitchFamily="18" charset="0"/>
              </a:rPr>
              <a:t>Total Lightening Strikes per hour </a:t>
            </a:r>
            <a:endParaRPr lang="en-US" sz="1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61806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57200" y="65456"/>
            <a:ext cx="8229600" cy="952500"/>
          </a:xfrm>
        </p:spPr>
        <p:txBody>
          <a:bodyPr/>
          <a:lstStyle/>
          <a:p>
            <a:r>
              <a:rPr lang="en-US" sz="2800" u="sng" dirty="0" smtClean="0">
                <a:latin typeface="Cambria" panose="02040503050406030204" pitchFamily="18" charset="0"/>
                <a:ea typeface="Cambria" panose="02040503050406030204" pitchFamily="18" charset="0"/>
              </a:rPr>
              <a:t>Mesocyclone Convective Vortex “Freak Storm”     (17</a:t>
            </a:r>
            <a:r>
              <a:rPr lang="en-US" sz="2800" u="sng" baseline="30000" dirty="0" smtClean="0">
                <a:latin typeface="Cambria" panose="02040503050406030204" pitchFamily="18" charset="0"/>
                <a:ea typeface="Cambria" panose="02040503050406030204" pitchFamily="18" charset="0"/>
              </a:rPr>
              <a:t>th</a:t>
            </a:r>
            <a:r>
              <a:rPr lang="en-US" sz="2800" u="sng" dirty="0" smtClean="0">
                <a:latin typeface="Cambria" panose="02040503050406030204" pitchFamily="18" charset="0"/>
                <a:ea typeface="Cambria" panose="02040503050406030204" pitchFamily="18" charset="0"/>
              </a:rPr>
              <a:t> June 2021)</a:t>
            </a:r>
            <a:endParaRPr lang="en-US" sz="2800" u="sng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6248400"/>
            <a:ext cx="9144000" cy="60960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534400" y="6260123"/>
            <a:ext cx="609600" cy="609600"/>
          </a:xfrm>
          <a:prstGeom prst="rect">
            <a:avLst/>
          </a:prstGeom>
        </p:spPr>
      </p:pic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Directors of Meteorological Services 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r>
              <a:rPr lang="en-US" dirty="0" smtClean="0"/>
              <a:t>17th November 2021</a:t>
            </a:r>
            <a:endParaRPr lang="en-029" dirty="0"/>
          </a:p>
        </p:txBody>
      </p:sp>
      <p:sp>
        <p:nvSpPr>
          <p:cNvPr id="4" name="TextBox 3"/>
          <p:cNvSpPr txBox="1"/>
          <p:nvPr/>
        </p:nvSpPr>
        <p:spPr>
          <a:xfrm>
            <a:off x="5181600" y="5005571"/>
            <a:ext cx="3810000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This feature produced winds equivalent to tropical-storm-force winds (39 to 73 mph) across the island which resulted in power outages, fallen tress and property damages.</a:t>
            </a:r>
          </a:p>
          <a:p>
            <a:endParaRPr lang="en-US" dirty="0"/>
          </a:p>
        </p:txBody>
      </p:sp>
      <p:pic>
        <p:nvPicPr>
          <p:cNvPr id="19" name="Picture 1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04800" y="1253092"/>
            <a:ext cx="7543800" cy="245549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7731" y="3708584"/>
            <a:ext cx="7315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dirty="0" smtClean="0">
                <a:latin typeface="Cambria" panose="02040503050406030204" pitchFamily="18" charset="0"/>
                <a:ea typeface="Cambria" panose="02040503050406030204" pitchFamily="18" charset="0"/>
              </a:rPr>
              <a:t>Barbados Doppler Radar: Left panel showing incipient hook (1) and inflow notch (2) at 0430 UTC which maintained (center panel) and morphed into  “bird echo” (right panel), maintaining the rear flank downward region.</a:t>
            </a:r>
            <a:endParaRPr lang="en-US" sz="9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27262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Direcrtors of Meteorological Services 17th November 2021</a:t>
            </a:r>
            <a:endParaRPr lang="en-029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57200" y="65456"/>
            <a:ext cx="8229600" cy="952500"/>
          </a:xfrm>
        </p:spPr>
        <p:txBody>
          <a:bodyPr/>
          <a:lstStyle/>
          <a:p>
            <a:r>
              <a:rPr lang="en-GB" sz="2800" u="sng" dirty="0" smtClean="0">
                <a:latin typeface="Cambria" panose="02040503050406030204" pitchFamily="18" charset="0"/>
                <a:ea typeface="Cambria" panose="02040503050406030204" pitchFamily="18" charset="0"/>
              </a:rPr>
              <a:t>Examples of Rainfall Rates during the Freak Storm</a:t>
            </a:r>
            <a:endParaRPr lang="en-US" sz="2800" u="sng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6248400"/>
            <a:ext cx="9144000" cy="60960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534400" y="6260123"/>
            <a:ext cx="609600" cy="609600"/>
          </a:xfrm>
          <a:prstGeom prst="rect">
            <a:avLst/>
          </a:prstGeom>
        </p:spPr>
      </p:pic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Directors of Meteorological Services 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r>
              <a:rPr lang="en-US" dirty="0" smtClean="0"/>
              <a:t>17th November 2021</a:t>
            </a:r>
            <a:endParaRPr lang="en-029" dirty="0"/>
          </a:p>
        </p:txBody>
      </p:sp>
      <p:graphicFrame>
        <p:nvGraphicFramePr>
          <p:cNvPr id="14" name="Chart 1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3778795182"/>
              </p:ext>
            </p:extLst>
          </p:nvPr>
        </p:nvGraphicFramePr>
        <p:xfrm>
          <a:off x="1143000" y="994510"/>
          <a:ext cx="6731977" cy="2819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6" name="Chart 1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4256551611"/>
              </p:ext>
            </p:extLst>
          </p:nvPr>
        </p:nvGraphicFramePr>
        <p:xfrm>
          <a:off x="1292468" y="3830029"/>
          <a:ext cx="6632331" cy="2514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xmlns="" val="222455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57200" y="65456"/>
            <a:ext cx="8229600" cy="952500"/>
          </a:xfrm>
        </p:spPr>
        <p:txBody>
          <a:bodyPr/>
          <a:lstStyle/>
          <a:p>
            <a:r>
              <a:rPr lang="en-GB" sz="2800" u="sng" dirty="0" smtClean="0">
                <a:latin typeface="Cambria" panose="02040503050406030204" pitchFamily="18" charset="0"/>
                <a:ea typeface="Cambria" panose="02040503050406030204" pitchFamily="18" charset="0"/>
              </a:rPr>
              <a:t>Examples of Rainfall Rates during the Freak Storm</a:t>
            </a:r>
            <a:endParaRPr lang="en-US" sz="2800" u="sng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6248400"/>
            <a:ext cx="9144000" cy="60960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534400" y="6260123"/>
            <a:ext cx="609600" cy="609600"/>
          </a:xfrm>
          <a:prstGeom prst="rect">
            <a:avLst/>
          </a:prstGeom>
        </p:spPr>
      </p:pic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Directors of Meteorological Services 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r>
              <a:rPr lang="en-US" dirty="0" smtClean="0"/>
              <a:t>17th November 2021</a:t>
            </a:r>
            <a:endParaRPr lang="en-029" dirty="0"/>
          </a:p>
        </p:txBody>
      </p:sp>
      <p:graphicFrame>
        <p:nvGraphicFramePr>
          <p:cNvPr id="8" name="Chart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1142197122"/>
              </p:ext>
            </p:extLst>
          </p:nvPr>
        </p:nvGraphicFramePr>
        <p:xfrm>
          <a:off x="1066800" y="819460"/>
          <a:ext cx="6615113" cy="25968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1" name="Chart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2724811384"/>
              </p:ext>
            </p:extLst>
          </p:nvPr>
        </p:nvGraphicFramePr>
        <p:xfrm>
          <a:off x="1066800" y="3416304"/>
          <a:ext cx="6762750" cy="27593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xmlns="" val="3332155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57200" y="190500"/>
            <a:ext cx="8229600" cy="1143000"/>
          </a:xfrm>
        </p:spPr>
        <p:txBody>
          <a:bodyPr/>
          <a:lstStyle/>
          <a:p>
            <a:r>
              <a:rPr lang="en-US" sz="2800" u="sng" dirty="0" smtClean="0">
                <a:latin typeface="Cambria" panose="02040503050406030204" pitchFamily="18" charset="0"/>
                <a:ea typeface="Cambria" panose="02040503050406030204" pitchFamily="18" charset="0"/>
              </a:rPr>
              <a:t>Aftermath of the Mesocyclone Convective Vortex “Freak Storm” (17</a:t>
            </a:r>
            <a:r>
              <a:rPr lang="en-US" sz="2800" u="sng" baseline="30000" dirty="0" smtClean="0">
                <a:latin typeface="Cambria" panose="02040503050406030204" pitchFamily="18" charset="0"/>
                <a:ea typeface="Cambria" panose="02040503050406030204" pitchFamily="18" charset="0"/>
              </a:rPr>
              <a:t>th</a:t>
            </a:r>
            <a:r>
              <a:rPr lang="en-US" sz="2800" u="sng" dirty="0" smtClean="0">
                <a:latin typeface="Cambria" panose="02040503050406030204" pitchFamily="18" charset="0"/>
                <a:ea typeface="Cambria" panose="02040503050406030204" pitchFamily="18" charset="0"/>
              </a:rPr>
              <a:t> June 2021)</a:t>
            </a:r>
            <a:endParaRPr lang="en-US" sz="2800" u="sng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6248400"/>
            <a:ext cx="9144000" cy="60960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534400" y="6260123"/>
            <a:ext cx="609600" cy="609600"/>
          </a:xfrm>
          <a:prstGeom prst="rect">
            <a:avLst/>
          </a:prstGeom>
        </p:spPr>
      </p:pic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Directors of Meteorological Services 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r>
              <a:rPr lang="en-US" dirty="0" smtClean="0"/>
              <a:t>17th November 2021</a:t>
            </a:r>
            <a:endParaRPr lang="en-029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2400" y="1295400"/>
            <a:ext cx="4206039" cy="262733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99116" y="1254315"/>
            <a:ext cx="3708857" cy="2627334"/>
          </a:xfrm>
          <a:prstGeom prst="rect">
            <a:avLst/>
          </a:prstGeom>
        </p:spPr>
      </p:pic>
      <p:pic>
        <p:nvPicPr>
          <p:cNvPr id="14" name="Content Placeholder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60766" y="3935625"/>
            <a:ext cx="4076700" cy="2217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20252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6248400"/>
            <a:ext cx="9144000" cy="60960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534400" y="6260123"/>
            <a:ext cx="609600" cy="609600"/>
          </a:xfrm>
          <a:prstGeom prst="rect">
            <a:avLst/>
          </a:prstGeom>
        </p:spPr>
      </p:pic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Directors of Meteorological Services 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r>
              <a:rPr lang="en-US" dirty="0" smtClean="0"/>
              <a:t>17th November 2021</a:t>
            </a:r>
            <a:endParaRPr lang="en-029" dirty="0"/>
          </a:p>
        </p:txBody>
      </p:sp>
      <p:pic>
        <p:nvPicPr>
          <p:cNvPr id="15" name="Content Placeholder 1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2401" y="1001003"/>
            <a:ext cx="4191000" cy="2794000"/>
          </a:xfr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11903" y="1024734"/>
            <a:ext cx="3986579" cy="278308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70647" y="3848979"/>
            <a:ext cx="3659065" cy="2387698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52401" y="228906"/>
            <a:ext cx="85343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u="sng" dirty="0" smtClean="0">
                <a:latin typeface="Cambria" panose="02040503050406030204" pitchFamily="18" charset="0"/>
                <a:ea typeface="Cambria" panose="02040503050406030204" pitchFamily="18" charset="0"/>
              </a:rPr>
              <a:t>Aftermath of the Mesocyclone Convective Vortex “Freak Storm” 17</a:t>
            </a:r>
            <a:r>
              <a:rPr lang="en-GB" sz="2400" u="sng" baseline="30000" dirty="0" smtClean="0">
                <a:latin typeface="Cambria" panose="02040503050406030204" pitchFamily="18" charset="0"/>
                <a:ea typeface="Cambria" panose="02040503050406030204" pitchFamily="18" charset="0"/>
              </a:rPr>
              <a:t>th</a:t>
            </a:r>
            <a:r>
              <a:rPr lang="en-GB" sz="2400" u="sng" dirty="0" smtClean="0">
                <a:latin typeface="Cambria" panose="02040503050406030204" pitchFamily="18" charset="0"/>
                <a:ea typeface="Cambria" panose="02040503050406030204" pitchFamily="18" charset="0"/>
              </a:rPr>
              <a:t> June 2021 </a:t>
            </a:r>
            <a:endParaRPr lang="en-US" sz="2400" u="sng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2603659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979245"/>
          </a:xfrm>
        </p:spPr>
        <p:txBody>
          <a:bodyPr/>
          <a:lstStyle/>
          <a:p>
            <a:pPr eaLnBrk="1" hangingPunct="1"/>
            <a:r>
              <a:rPr lang="en-029" sz="2800" u="sng" dirty="0" smtClean="0">
                <a:latin typeface="Cambria" panose="02040503050406030204" pitchFamily="18" charset="0"/>
                <a:ea typeface="Cambria" panose="02040503050406030204" pitchFamily="18" charset="0"/>
              </a:rPr>
              <a:t>Summary of Operational Impacts/Issues encountered during Mesocyclone Convective Vortex </a:t>
            </a:r>
            <a:endParaRPr lang="en-029" sz="2800" u="sng" dirty="0" smtClean="0"/>
          </a:p>
        </p:txBody>
      </p:sp>
      <p:sp>
        <p:nvSpPr>
          <p:cNvPr id="4" name="Rectangle 3"/>
          <p:cNvSpPr/>
          <p:nvPr/>
        </p:nvSpPr>
        <p:spPr>
          <a:xfrm>
            <a:off x="0" y="6248400"/>
            <a:ext cx="9144000" cy="60960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534400" y="6260123"/>
            <a:ext cx="609600" cy="609600"/>
          </a:xfrm>
          <a:prstGeom prst="rect">
            <a:avLst/>
          </a:prstGeom>
        </p:spPr>
      </p:pic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Directors of Meteorological Services 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r>
              <a:rPr lang="en-US" dirty="0" smtClean="0"/>
              <a:t>17th November 2021</a:t>
            </a:r>
            <a:endParaRPr lang="en-029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405695821"/>
              </p:ext>
            </p:extLst>
          </p:nvPr>
        </p:nvGraphicFramePr>
        <p:xfrm>
          <a:off x="474784" y="1524000"/>
          <a:ext cx="8212016" cy="285092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106008">
                  <a:extLst>
                    <a:ext uri="{9D8B030D-6E8A-4147-A177-3AD203B41FA5}">
                      <a16:colId xmlns:a16="http://schemas.microsoft.com/office/drawing/2014/main" xmlns="" val="3704879944"/>
                    </a:ext>
                  </a:extLst>
                </a:gridCol>
                <a:gridCol w="4106008">
                  <a:extLst>
                    <a:ext uri="{9D8B030D-6E8A-4147-A177-3AD203B41FA5}">
                      <a16:colId xmlns:a16="http://schemas.microsoft.com/office/drawing/2014/main" xmlns="" val="2838621142"/>
                    </a:ext>
                  </a:extLst>
                </a:gridCol>
              </a:tblGrid>
              <a:tr h="40236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Positive</a:t>
                      </a:r>
                      <a:r>
                        <a:rPr lang="en-GB" sz="16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outcomes from the impact(s)</a:t>
                      </a:r>
                      <a:endParaRPr lang="en-US" sz="1600" dirty="0" smtClean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Negative </a:t>
                      </a:r>
                      <a:r>
                        <a:rPr lang="en-GB" sz="16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outcomes due to impact(s)</a:t>
                      </a:r>
                      <a:endParaRPr lang="en-US" sz="1600" dirty="0" smtClean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19226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171450" marR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sz="12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No operational meteorological equipment damaged</a:t>
                      </a:r>
                    </a:p>
                    <a:p>
                      <a:pPr marL="171450" marR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sz="12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No loss of life or injuries were reported.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en-US" sz="1200" dirty="0" smtClean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2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Approximately 150 homes were damaged.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2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Power outages (communities without power for about a week)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2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Radar Facility lost direct power for three (3) days.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963222061"/>
                  </a:ext>
                </a:extLst>
              </a:tr>
              <a:tr h="741680">
                <a:tc gridSpan="2">
                  <a:txBody>
                    <a:bodyPr/>
                    <a:lstStyle/>
                    <a:p>
                      <a:r>
                        <a:rPr lang="en-GB" sz="160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Lesson</a:t>
                      </a:r>
                      <a:r>
                        <a:rPr lang="en-GB" sz="16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Learnt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baseline="0" dirty="0" smtClean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Could never be too late at night to</a:t>
                      </a:r>
                      <a:r>
                        <a:rPr lang="en-GB" sz="12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release warnings/advisories.</a:t>
                      </a:r>
                      <a:endParaRPr lang="en-US" sz="12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149233902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r>
                        <a:rPr lang="en-GB" sz="160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Issues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endParaRPr lang="en-GB" sz="1200" dirty="0" smtClean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There were some</a:t>
                      </a:r>
                      <a:r>
                        <a:rPr lang="en-GB" sz="12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difficulties in communicating/contacting other government officials due to the late hour in the night when the warnings were issued by BMS.</a:t>
                      </a:r>
                      <a:endParaRPr lang="en-US" sz="12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31329377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1740771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2369" y="228600"/>
            <a:ext cx="8229600" cy="1371600"/>
          </a:xfrm>
        </p:spPr>
        <p:txBody>
          <a:bodyPr/>
          <a:lstStyle/>
          <a:p>
            <a:r>
              <a:rPr lang="en-GB" sz="3200" u="sng" dirty="0" smtClean="0">
                <a:latin typeface="Cambria" panose="02040503050406030204" pitchFamily="18" charset="0"/>
                <a:ea typeface="Cambria" panose="02040503050406030204" pitchFamily="18" charset="0"/>
              </a:rPr>
              <a:t>Hurricane Elsa (2</a:t>
            </a:r>
            <a:r>
              <a:rPr lang="en-GB" sz="3200" u="sng" baseline="30000" dirty="0" smtClean="0">
                <a:latin typeface="Cambria" panose="02040503050406030204" pitchFamily="18" charset="0"/>
                <a:ea typeface="Cambria" panose="02040503050406030204" pitchFamily="18" charset="0"/>
              </a:rPr>
              <a:t>nd</a:t>
            </a:r>
            <a:r>
              <a:rPr lang="en-GB" sz="3200" u="sng" dirty="0" smtClean="0">
                <a:latin typeface="Cambria" panose="02040503050406030204" pitchFamily="18" charset="0"/>
                <a:ea typeface="Cambria" panose="02040503050406030204" pitchFamily="18" charset="0"/>
              </a:rPr>
              <a:t> July 2021)</a:t>
            </a:r>
            <a:endParaRPr lang="en-US" sz="3200" u="sng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6248400"/>
            <a:ext cx="9144000" cy="60960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675076" y="6400799"/>
            <a:ext cx="468923" cy="468923"/>
          </a:xfrm>
          <a:prstGeom prst="rect">
            <a:avLst/>
          </a:prstGeom>
        </p:spPr>
      </p:pic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92006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Directors of Meteorological Services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r>
              <a:rPr lang="en-US" dirty="0" smtClean="0"/>
              <a:t> 17th November 2021</a:t>
            </a:r>
            <a:endParaRPr lang="en-029" dirty="0"/>
          </a:p>
        </p:txBody>
      </p:sp>
      <p:pic>
        <p:nvPicPr>
          <p:cNvPr id="3" name="212292690_641271680177656_6273589412121222097_n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388816" y="1219200"/>
            <a:ext cx="4085491" cy="492833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86654" y="1407244"/>
            <a:ext cx="4381498" cy="246662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720491" y="4584135"/>
            <a:ext cx="4165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Cambria" panose="02040503050406030204" pitchFamily="18" charset="0"/>
                <a:ea typeface="Cambria" panose="02040503050406030204" pitchFamily="18" charset="0"/>
              </a:rPr>
              <a:t>Tropical Storm Elsa was upgraded to Hurricane Elsa on 2</a:t>
            </a:r>
            <a:r>
              <a:rPr lang="en-US" sz="1600" baseline="30000" dirty="0" smtClean="0">
                <a:latin typeface="Cambria" panose="02040503050406030204" pitchFamily="18" charset="0"/>
                <a:ea typeface="Cambria" panose="02040503050406030204" pitchFamily="18" charset="0"/>
              </a:rPr>
              <a:t>nd</a:t>
            </a:r>
            <a:r>
              <a:rPr lang="en-US" sz="1600" dirty="0" smtClean="0">
                <a:latin typeface="Cambria" panose="02040503050406030204" pitchFamily="18" charset="0"/>
                <a:ea typeface="Cambria" panose="02040503050406030204" pitchFamily="18" charset="0"/>
              </a:rPr>
              <a:t> July 2021.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smtClean="0">
                <a:latin typeface="Cambria" panose="02040503050406030204" pitchFamily="18" charset="0"/>
                <a:ea typeface="Cambria" panose="02040503050406030204" pitchFamily="18" charset="0"/>
              </a:rPr>
              <a:t>Maximum sustained winds were 75 mph</a:t>
            </a:r>
            <a:endParaRPr lang="en-US" sz="1600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en-US" sz="1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45355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029" sz="3200" u="sng" dirty="0" smtClean="0">
                <a:latin typeface="Cambria" panose="02040503050406030204" pitchFamily="18" charset="0"/>
                <a:ea typeface="Cambria" panose="02040503050406030204" pitchFamily="18" charset="0"/>
              </a:rPr>
              <a:t>Overview </a:t>
            </a:r>
            <a:endParaRPr lang="en-029" sz="3200" u="sng" dirty="0" smtClean="0"/>
          </a:p>
        </p:txBody>
      </p:sp>
      <p:sp>
        <p:nvSpPr>
          <p:cNvPr id="3075" name="Content Placeholder 2"/>
          <p:cNvSpPr>
            <a:spLocks noGrp="1"/>
          </p:cNvSpPr>
          <p:nvPr>
            <p:ph idx="1"/>
          </p:nvPr>
        </p:nvSpPr>
        <p:spPr>
          <a:xfrm>
            <a:off x="457200" y="1317624"/>
            <a:ext cx="8229600" cy="4876800"/>
          </a:xfrm>
        </p:spPr>
        <p:txBody>
          <a:bodyPr/>
          <a:lstStyle/>
          <a:p>
            <a:pPr eaLnBrk="1" hangingPunct="1"/>
            <a:r>
              <a:rPr lang="en-GB" sz="2000" dirty="0" smtClean="0">
                <a:latin typeface="Cambria" panose="02040503050406030204" pitchFamily="18" charset="0"/>
                <a:ea typeface="Cambria" panose="02040503050406030204" pitchFamily="18" charset="0"/>
              </a:rPr>
              <a:t>Significant Natural Hazards of 2021</a:t>
            </a:r>
            <a:endParaRPr lang="en-GB" sz="20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1" eaLnBrk="1" hangingPunct="1">
              <a:buFont typeface="Wingdings" panose="05000000000000000000" pitchFamily="2" charset="2"/>
              <a:buChar char="Ø"/>
            </a:pPr>
            <a:r>
              <a:rPr lang="en-GB" sz="14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Volcanic Ash Event – 10</a:t>
            </a:r>
            <a:r>
              <a:rPr lang="en-GB" sz="1400" i="1" baseline="30000" dirty="0" smtClean="0">
                <a:latin typeface="Cambria" panose="02040503050406030204" pitchFamily="18" charset="0"/>
                <a:ea typeface="Cambria" panose="02040503050406030204" pitchFamily="18" charset="0"/>
              </a:rPr>
              <a:t>th</a:t>
            </a:r>
            <a:r>
              <a:rPr lang="en-GB" sz="14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April 2021</a:t>
            </a:r>
          </a:p>
          <a:p>
            <a:pPr lvl="1" eaLnBrk="1" hangingPunct="1">
              <a:buFont typeface="Wingdings" panose="05000000000000000000" pitchFamily="2" charset="2"/>
              <a:buChar char="Ø"/>
            </a:pPr>
            <a:r>
              <a:rPr lang="en-GB" sz="14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Mesocyclone Convective Vortex (Freak Storm) – 17</a:t>
            </a:r>
            <a:r>
              <a:rPr lang="en-GB" sz="1400" i="1" baseline="30000" dirty="0" smtClean="0">
                <a:latin typeface="Cambria" panose="02040503050406030204" pitchFamily="18" charset="0"/>
                <a:ea typeface="Cambria" panose="02040503050406030204" pitchFamily="18" charset="0"/>
              </a:rPr>
              <a:t>th</a:t>
            </a:r>
            <a:r>
              <a:rPr lang="en-GB" sz="14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June 2021</a:t>
            </a:r>
          </a:p>
          <a:p>
            <a:pPr lvl="1" eaLnBrk="1" hangingPunct="1">
              <a:buFont typeface="Wingdings" panose="05000000000000000000" pitchFamily="2" charset="2"/>
              <a:buChar char="Ø"/>
            </a:pPr>
            <a:r>
              <a:rPr lang="en-GB" sz="14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Hurricane Elsa – 2</a:t>
            </a:r>
            <a:r>
              <a:rPr lang="en-GB" sz="1400" i="1" baseline="30000" dirty="0" smtClean="0">
                <a:latin typeface="Cambria" panose="02040503050406030204" pitchFamily="18" charset="0"/>
                <a:ea typeface="Cambria" panose="02040503050406030204" pitchFamily="18" charset="0"/>
              </a:rPr>
              <a:t>nd</a:t>
            </a:r>
            <a:r>
              <a:rPr lang="en-GB" sz="14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July 2021</a:t>
            </a:r>
          </a:p>
          <a:p>
            <a:pPr marL="0" indent="0" eaLnBrk="1" hangingPunct="1">
              <a:buNone/>
            </a:pPr>
            <a:endParaRPr lang="en-GB" sz="1800" i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eaLnBrk="1" hangingPunct="1"/>
            <a:r>
              <a:rPr lang="en-GB" sz="1800" dirty="0" smtClean="0">
                <a:latin typeface="Cambria" panose="02040503050406030204" pitchFamily="18" charset="0"/>
                <a:ea typeface="Cambria" panose="02040503050406030204" pitchFamily="18" charset="0"/>
              </a:rPr>
              <a:t>Collaboration between BMS, DEM, CIMH and St Vincent &amp; the Grenadines Met Services </a:t>
            </a:r>
          </a:p>
          <a:p>
            <a:pPr marL="0" indent="0" eaLnBrk="1" hangingPunct="1">
              <a:buNone/>
            </a:pPr>
            <a:endParaRPr lang="en-GB" sz="1800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en-GB" sz="1800" dirty="0" smtClean="0">
                <a:latin typeface="Cambria" panose="02040503050406030204" pitchFamily="18" charset="0"/>
                <a:ea typeface="Cambria" panose="02040503050406030204" pitchFamily="18" charset="0"/>
              </a:rPr>
              <a:t>Lessons Learnt</a:t>
            </a:r>
            <a:endParaRPr lang="en-US" sz="1800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6248400"/>
            <a:ext cx="9144000" cy="60960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534400" y="6260123"/>
            <a:ext cx="609600" cy="609600"/>
          </a:xfrm>
          <a:prstGeom prst="rect">
            <a:avLst/>
          </a:prstGeom>
        </p:spPr>
      </p:pic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Directors of Meteorological Services</a:t>
            </a:r>
          </a:p>
          <a:p>
            <a:pPr>
              <a:defRPr/>
            </a:pPr>
            <a:r>
              <a:rPr lang="en-US" dirty="0" smtClean="0"/>
              <a:t> </a:t>
            </a:r>
          </a:p>
          <a:p>
            <a:pPr>
              <a:defRPr/>
            </a:pPr>
            <a:r>
              <a:rPr lang="en-US" dirty="0" smtClean="0"/>
              <a:t>17th November 2021</a:t>
            </a:r>
            <a:endParaRPr lang="en-029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6248400"/>
            <a:ext cx="9144000" cy="60960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534400" y="6260123"/>
            <a:ext cx="609600" cy="609600"/>
          </a:xfrm>
          <a:prstGeom prst="rect">
            <a:avLst/>
          </a:prstGeom>
        </p:spPr>
      </p:pic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Directors of Meteorological Services 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r>
              <a:rPr lang="en-US" dirty="0" smtClean="0"/>
              <a:t>17th November 2021</a:t>
            </a:r>
            <a:endParaRPr lang="en-029" dirty="0"/>
          </a:p>
        </p:txBody>
      </p:sp>
      <p:sp>
        <p:nvSpPr>
          <p:cNvPr id="5" name="TextBox 4"/>
          <p:cNvSpPr txBox="1"/>
          <p:nvPr/>
        </p:nvSpPr>
        <p:spPr>
          <a:xfrm>
            <a:off x="1933379" y="341609"/>
            <a:ext cx="48005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800" u="sng" dirty="0" smtClean="0">
                <a:latin typeface="Cambria" panose="02040503050406030204" pitchFamily="18" charset="0"/>
                <a:ea typeface="Cambria" panose="02040503050406030204" pitchFamily="18" charset="0"/>
              </a:rPr>
              <a:t>Hurricane Elsa (2</a:t>
            </a:r>
            <a:r>
              <a:rPr lang="en-GB" sz="2800" u="sng" baseline="30000" dirty="0" smtClean="0">
                <a:latin typeface="Cambria" panose="02040503050406030204" pitchFamily="18" charset="0"/>
                <a:ea typeface="Cambria" panose="02040503050406030204" pitchFamily="18" charset="0"/>
              </a:rPr>
              <a:t>nd</a:t>
            </a:r>
            <a:r>
              <a:rPr lang="en-GB" sz="2800" u="sng" dirty="0" smtClean="0">
                <a:latin typeface="Cambria" panose="02040503050406030204" pitchFamily="18" charset="0"/>
                <a:ea typeface="Cambria" panose="02040503050406030204" pitchFamily="18" charset="0"/>
              </a:rPr>
              <a:t> July 2021)</a:t>
            </a:r>
            <a:endParaRPr lang="en-US" sz="2800" u="sng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" name="VID-20210702-WA000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381000" y="955196"/>
            <a:ext cx="7772309" cy="4836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96197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6248400"/>
            <a:ext cx="9144000" cy="60960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534400" y="6260123"/>
            <a:ext cx="609600" cy="609600"/>
          </a:xfrm>
          <a:prstGeom prst="rect">
            <a:avLst/>
          </a:prstGeom>
        </p:spPr>
      </p:pic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Directors of Meteorological Services 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r>
              <a:rPr lang="en-US" dirty="0" smtClean="0"/>
              <a:t>17th November 2021</a:t>
            </a:r>
            <a:endParaRPr lang="en-029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8600" y="1002089"/>
            <a:ext cx="5334000" cy="425443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62000" y="341609"/>
            <a:ext cx="71433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800" u="sng" dirty="0" smtClean="0">
                <a:latin typeface="Cambria" panose="02040503050406030204" pitchFamily="18" charset="0"/>
                <a:ea typeface="Cambria" panose="02040503050406030204" pitchFamily="18" charset="0"/>
              </a:rPr>
              <a:t>Imagery during the passage of Hurricane Elsa</a:t>
            </a:r>
            <a:endParaRPr lang="en-US" sz="2800" u="sng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806676" y="1219200"/>
            <a:ext cx="3184924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smtClean="0">
                <a:latin typeface="Cambria" panose="02040503050406030204" pitchFamily="18" charset="0"/>
                <a:ea typeface="Cambria" panose="02040503050406030204" pitchFamily="18" charset="0"/>
              </a:rPr>
              <a:t>0442z – 07020G32kt, light showers</a:t>
            </a:r>
          </a:p>
          <a:p>
            <a:endParaRPr lang="en-GB" sz="16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smtClean="0">
                <a:latin typeface="Cambria" panose="02040503050406030204" pitchFamily="18" charset="0"/>
                <a:ea typeface="Cambria" panose="02040503050406030204" pitchFamily="18" charset="0"/>
              </a:rPr>
              <a:t>0840z – 06019G37kt, light intermittent rain becoming moderate showers</a:t>
            </a:r>
          </a:p>
          <a:p>
            <a:endParaRPr lang="en-GB" sz="16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smtClean="0">
                <a:latin typeface="Cambria" panose="02040503050406030204" pitchFamily="18" charset="0"/>
                <a:ea typeface="Cambria" panose="02040503050406030204" pitchFamily="18" charset="0"/>
              </a:rPr>
              <a:t>1121z – 12058G77kt, Cb all quads, very violent showers, visibility 50m</a:t>
            </a:r>
          </a:p>
          <a:p>
            <a:endParaRPr lang="en-GB" sz="1600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smtClean="0">
                <a:latin typeface="Cambria" panose="02040503050406030204" pitchFamily="18" charset="0"/>
                <a:ea typeface="Cambria" panose="02040503050406030204" pitchFamily="18" charset="0"/>
              </a:rPr>
              <a:t>1205z – 13058G75kt, Cb all quads, heavy continuous rain</a:t>
            </a:r>
          </a:p>
          <a:p>
            <a:endParaRPr lang="en-GB" sz="16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 smtClean="0">
                <a:latin typeface="Cambria" panose="02040503050406030204" pitchFamily="18" charset="0"/>
                <a:ea typeface="Cambria" panose="02040503050406030204" pitchFamily="18" charset="0"/>
              </a:rPr>
              <a:t>1514z – 15038G58kt, moderate showers</a:t>
            </a:r>
          </a:p>
        </p:txBody>
      </p:sp>
    </p:spTree>
    <p:extLst>
      <p:ext uri="{BB962C8B-B14F-4D97-AF65-F5344CB8AC3E}">
        <p14:creationId xmlns:p14="http://schemas.microsoft.com/office/powerpoint/2010/main" xmlns="" val="5517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6248400"/>
            <a:ext cx="9144000" cy="60960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534400" y="6260123"/>
            <a:ext cx="609600" cy="609600"/>
          </a:xfrm>
          <a:prstGeom prst="rect">
            <a:avLst/>
          </a:prstGeom>
        </p:spPr>
      </p:pic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Directors of Meteorological Services 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r>
              <a:rPr lang="en-US" dirty="0" smtClean="0"/>
              <a:t>17th November 2021</a:t>
            </a:r>
            <a:endParaRPr lang="en-029" dirty="0"/>
          </a:p>
        </p:txBody>
      </p:sp>
      <p:sp>
        <p:nvSpPr>
          <p:cNvPr id="5" name="TextBox 4"/>
          <p:cNvSpPr txBox="1"/>
          <p:nvPr/>
        </p:nvSpPr>
        <p:spPr>
          <a:xfrm>
            <a:off x="753798" y="341609"/>
            <a:ext cx="71597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800" u="sng" dirty="0" smtClean="0">
                <a:latin typeface="Cambria" panose="02040503050406030204" pitchFamily="18" charset="0"/>
                <a:ea typeface="Cambria" panose="02040503050406030204" pitchFamily="18" charset="0"/>
              </a:rPr>
              <a:t>Hurricane Elsa Minimum Average Wind Trace</a:t>
            </a:r>
            <a:endParaRPr lang="en-US" sz="2800" u="sng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493" y="972781"/>
            <a:ext cx="9051013" cy="4968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47555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6248400"/>
            <a:ext cx="9144000" cy="60960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534400" y="6260123"/>
            <a:ext cx="609600" cy="609600"/>
          </a:xfrm>
          <a:prstGeom prst="rect">
            <a:avLst/>
          </a:prstGeom>
        </p:spPr>
      </p:pic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Directors of Meteorological Services 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r>
              <a:rPr lang="en-US" dirty="0" smtClean="0"/>
              <a:t>17th November 2021</a:t>
            </a:r>
            <a:endParaRPr lang="en-029" dirty="0"/>
          </a:p>
        </p:txBody>
      </p:sp>
      <p:sp>
        <p:nvSpPr>
          <p:cNvPr id="5" name="TextBox 4"/>
          <p:cNvSpPr txBox="1"/>
          <p:nvPr/>
        </p:nvSpPr>
        <p:spPr>
          <a:xfrm>
            <a:off x="2027265" y="317211"/>
            <a:ext cx="486389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u="sng" dirty="0" smtClean="0">
                <a:latin typeface="Cambria" panose="02040503050406030204" pitchFamily="18" charset="0"/>
                <a:ea typeface="Cambria" panose="02040503050406030204" pitchFamily="18" charset="0"/>
              </a:rPr>
              <a:t>Aftermath</a:t>
            </a:r>
            <a:r>
              <a:rPr lang="en-GB" sz="3200" u="sng" dirty="0" smtClean="0">
                <a:latin typeface="Cambria" panose="02040503050406030204" pitchFamily="18" charset="0"/>
                <a:ea typeface="Cambria" panose="02040503050406030204" pitchFamily="18" charset="0"/>
              </a:rPr>
              <a:t> of Hurricane Elsa</a:t>
            </a:r>
            <a:endParaRPr lang="en-US" sz="3200" u="sng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0931" y="901986"/>
            <a:ext cx="4481069" cy="278540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24400" y="901986"/>
            <a:ext cx="4267200" cy="278540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0931" y="3847786"/>
            <a:ext cx="4610100" cy="224022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751033" y="3847786"/>
            <a:ext cx="4280256" cy="2240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91473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979245"/>
          </a:xfrm>
        </p:spPr>
        <p:txBody>
          <a:bodyPr/>
          <a:lstStyle/>
          <a:p>
            <a:pPr eaLnBrk="1" hangingPunct="1"/>
            <a:r>
              <a:rPr lang="en-029" sz="2800" u="sng" dirty="0" smtClean="0">
                <a:latin typeface="Cambria" panose="02040503050406030204" pitchFamily="18" charset="0"/>
                <a:ea typeface="Cambria" panose="02040503050406030204" pitchFamily="18" charset="0"/>
              </a:rPr>
              <a:t>Summary of Operational Impacts/Issues encountered during Hurricane Elsa  </a:t>
            </a:r>
            <a:endParaRPr lang="en-029" sz="2800" u="sng" dirty="0" smtClean="0"/>
          </a:p>
        </p:txBody>
      </p:sp>
      <p:sp>
        <p:nvSpPr>
          <p:cNvPr id="4" name="Rectangle 3"/>
          <p:cNvSpPr/>
          <p:nvPr/>
        </p:nvSpPr>
        <p:spPr>
          <a:xfrm>
            <a:off x="0" y="6248400"/>
            <a:ext cx="9144000" cy="60960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534400" y="6260123"/>
            <a:ext cx="609600" cy="609600"/>
          </a:xfrm>
          <a:prstGeom prst="rect">
            <a:avLst/>
          </a:prstGeom>
        </p:spPr>
      </p:pic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Directors of Meteorological Services 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r>
              <a:rPr lang="en-US" dirty="0" smtClean="0"/>
              <a:t>17th November 2021</a:t>
            </a:r>
            <a:endParaRPr lang="en-029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943235880"/>
              </p:ext>
            </p:extLst>
          </p:nvPr>
        </p:nvGraphicFramePr>
        <p:xfrm>
          <a:off x="474784" y="1524000"/>
          <a:ext cx="8212016" cy="427332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106008">
                  <a:extLst>
                    <a:ext uri="{9D8B030D-6E8A-4147-A177-3AD203B41FA5}">
                      <a16:colId xmlns:a16="http://schemas.microsoft.com/office/drawing/2014/main" xmlns="" val="3704879944"/>
                    </a:ext>
                  </a:extLst>
                </a:gridCol>
                <a:gridCol w="4106008">
                  <a:extLst>
                    <a:ext uri="{9D8B030D-6E8A-4147-A177-3AD203B41FA5}">
                      <a16:colId xmlns:a16="http://schemas.microsoft.com/office/drawing/2014/main" xmlns="" val="2838621142"/>
                    </a:ext>
                  </a:extLst>
                </a:gridCol>
              </a:tblGrid>
              <a:tr h="40236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No Impacts</a:t>
                      </a:r>
                      <a:endParaRPr lang="en-US" sz="1600" dirty="0" smtClean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High Impacts</a:t>
                      </a:r>
                      <a:endParaRPr lang="en-US" sz="1600" dirty="0" smtClean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19226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171450" marR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sz="120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No loss of life or injuries were</a:t>
                      </a:r>
                      <a:r>
                        <a:rPr lang="en-GB" sz="12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reported. </a:t>
                      </a:r>
                      <a:endParaRPr lang="en-US" sz="1200" dirty="0" smtClean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GB" sz="12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As of 6</a:t>
                      </a:r>
                      <a:r>
                        <a:rPr lang="en-GB" sz="1200" baseline="3000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</a:t>
                      </a:r>
                      <a:r>
                        <a:rPr lang="en-GB" sz="12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July 2021: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2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Over 500 electrical pole fires were reported.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2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There were 2,372 reported structural damages of which 1,333 homes were roofless, 145 were totally collapsed and 326 experienced other house damages. 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2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A number of streets were impassable.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2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Telecoms were down in a number of parishes.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2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Water and power outages plagued the island for 2-3 weeks after the passage of Elsa.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endParaRPr lang="en-GB" sz="1200" baseline="0" dirty="0" smtClean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963222061"/>
                  </a:ext>
                </a:extLst>
              </a:tr>
              <a:tr h="741680">
                <a:tc gridSpan="2">
                  <a:txBody>
                    <a:bodyPr/>
                    <a:lstStyle/>
                    <a:p>
                      <a:r>
                        <a:rPr lang="en-GB" sz="160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Lesson Learnt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GB" sz="1200" dirty="0" smtClean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The</a:t>
                      </a:r>
                      <a:r>
                        <a:rPr lang="en-GB" sz="12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operational office was compromised for approximately 8 hours as a result of  back-up generator misconfiguration.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2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At least one Technical Officer should be at operations during a significant weather  event.</a:t>
                      </a:r>
                      <a:endParaRPr lang="en-GB" sz="1200" dirty="0" smtClean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149233902"/>
                  </a:ext>
                </a:extLst>
              </a:tr>
              <a:tr h="370840">
                <a:tc gridSpan="2">
                  <a:txBody>
                    <a:bodyPr/>
                    <a:lstStyle/>
                    <a:p>
                      <a:r>
                        <a:rPr lang="en-GB" sz="160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Nationa</a:t>
                      </a:r>
                      <a:r>
                        <a:rPr lang="en-GB" sz="16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 &amp; Regional Collaboration</a:t>
                      </a:r>
                    </a:p>
                    <a:p>
                      <a:endParaRPr lang="en-GB" sz="1200" baseline="0" dirty="0" smtClean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20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First</a:t>
                      </a:r>
                      <a:r>
                        <a:rPr lang="en-GB" sz="12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virtual session with NHC to discuss the track and impacts of the system.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2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First year BMS operated virtually with the National Emergency Operations Centre (NEOC). 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GB" sz="12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Frequent updates to the media and NEOC  whenever pertinent or new information was available.</a:t>
                      </a:r>
                      <a:endParaRPr lang="en-US" sz="12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31329377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2886367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0646" y="2590800"/>
            <a:ext cx="8229600" cy="1143000"/>
          </a:xfrm>
        </p:spPr>
        <p:txBody>
          <a:bodyPr/>
          <a:lstStyle/>
          <a:p>
            <a:r>
              <a:rPr lang="en-US" i="1" dirty="0" smtClean="0">
                <a:latin typeface="Bell MT" panose="02020503060305020303" pitchFamily="18" charset="0"/>
              </a:rPr>
              <a:t>Thank You!</a:t>
            </a:r>
            <a:endParaRPr lang="en-US" i="1" dirty="0">
              <a:latin typeface="Bell MT" panose="02020503060305020303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6248400"/>
            <a:ext cx="9144000" cy="60960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534400" y="6260123"/>
            <a:ext cx="609600" cy="609600"/>
          </a:xfrm>
          <a:prstGeom prst="rect">
            <a:avLst/>
          </a:prstGeom>
        </p:spPr>
      </p:pic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Directors of Meteorological Services 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r>
              <a:rPr lang="en-US" dirty="0" smtClean="0"/>
              <a:t>17th November 2021</a:t>
            </a:r>
            <a:endParaRPr lang="en-029" dirty="0"/>
          </a:p>
        </p:txBody>
      </p:sp>
    </p:spTree>
    <p:extLst>
      <p:ext uri="{BB962C8B-B14F-4D97-AF65-F5344CB8AC3E}">
        <p14:creationId xmlns:p14="http://schemas.microsoft.com/office/powerpoint/2010/main" xmlns="" val="378364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029" sz="3200" u="sng" dirty="0" smtClean="0">
                <a:latin typeface="Cambria" panose="02040503050406030204" pitchFamily="18" charset="0"/>
                <a:ea typeface="Cambria" panose="02040503050406030204" pitchFamily="18" charset="0"/>
              </a:rPr>
              <a:t>Volcanic Ash Fall from La Soufriere (10</a:t>
            </a:r>
            <a:r>
              <a:rPr lang="en-029" sz="3200" u="sng" baseline="30000" dirty="0" smtClean="0">
                <a:latin typeface="Cambria" panose="02040503050406030204" pitchFamily="18" charset="0"/>
                <a:ea typeface="Cambria" panose="02040503050406030204" pitchFamily="18" charset="0"/>
              </a:rPr>
              <a:t>th</a:t>
            </a:r>
            <a:r>
              <a:rPr lang="en-029" sz="3200" u="sng" dirty="0" smtClean="0">
                <a:latin typeface="Cambria" panose="02040503050406030204" pitchFamily="18" charset="0"/>
                <a:ea typeface="Cambria" panose="02040503050406030204" pitchFamily="18" charset="0"/>
              </a:rPr>
              <a:t> April 2021) </a:t>
            </a:r>
            <a:endParaRPr lang="en-029" sz="3200" u="sng" dirty="0" smtClean="0"/>
          </a:p>
        </p:txBody>
      </p:sp>
      <p:sp>
        <p:nvSpPr>
          <p:cNvPr id="4" name="Rectangle 3"/>
          <p:cNvSpPr/>
          <p:nvPr/>
        </p:nvSpPr>
        <p:spPr>
          <a:xfrm>
            <a:off x="0" y="6248400"/>
            <a:ext cx="9144000" cy="60960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534400" y="6260123"/>
            <a:ext cx="609600" cy="609600"/>
          </a:xfrm>
          <a:prstGeom prst="rect">
            <a:avLst/>
          </a:prstGeom>
        </p:spPr>
      </p:pic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Directors of Meteorological Services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17th November 2021</a:t>
            </a:r>
            <a:endParaRPr kumimoji="0" lang="en-029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9873" y="3727874"/>
            <a:ext cx="4170485" cy="2440844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51131" y="3727874"/>
            <a:ext cx="4367718" cy="244347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7200" y="1421970"/>
            <a:ext cx="4169020" cy="225934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752190" y="1717803"/>
            <a:ext cx="4165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Cambria" panose="02040503050406030204" pitchFamily="18" charset="0"/>
                <a:ea typeface="Cambria" panose="02040503050406030204" pitchFamily="18" charset="0"/>
              </a:rPr>
              <a:t>On April 9</a:t>
            </a:r>
            <a:r>
              <a:rPr lang="en-US" sz="1600" baseline="30000" dirty="0" smtClean="0">
                <a:latin typeface="Cambria" panose="02040503050406030204" pitchFamily="18" charset="0"/>
                <a:ea typeface="Cambria" panose="02040503050406030204" pitchFamily="18" charset="0"/>
              </a:rPr>
              <a:t>th</a:t>
            </a:r>
            <a:r>
              <a:rPr lang="en-US" sz="1600" dirty="0" smtClean="0">
                <a:latin typeface="Cambria" panose="02040503050406030204" pitchFamily="18" charset="0"/>
                <a:ea typeface="Cambria" panose="02040503050406030204" pitchFamily="18" charset="0"/>
              </a:rPr>
              <a:t> 2021, the BMS issued updates on the eruption of La Soufriere Volcano.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Heavy ash plumes from La Soufriere in St. Vincent &amp; the </a:t>
            </a:r>
            <a:r>
              <a:rPr lang="en-US" sz="1600" dirty="0" smtClean="0">
                <a:latin typeface="Cambria" panose="02040503050406030204" pitchFamily="18" charset="0"/>
                <a:ea typeface="Cambria" panose="02040503050406030204" pitchFamily="18" charset="0"/>
              </a:rPr>
              <a:t>Grenadines began affecting the island on 10</a:t>
            </a:r>
            <a:r>
              <a:rPr lang="en-US" sz="1600" baseline="30000" dirty="0" smtClean="0">
                <a:latin typeface="Cambria" panose="02040503050406030204" pitchFamily="18" charset="0"/>
                <a:ea typeface="Cambria" panose="02040503050406030204" pitchFamily="18" charset="0"/>
              </a:rPr>
              <a:t>th</a:t>
            </a:r>
            <a:r>
              <a:rPr lang="en-US" sz="1600" dirty="0" smtClean="0">
                <a:latin typeface="Cambria" panose="02040503050406030204" pitchFamily="18" charset="0"/>
                <a:ea typeface="Cambria" panose="02040503050406030204" pitchFamily="18" charset="0"/>
              </a:rPr>
              <a:t> April 2021 which 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reduced visibility across the island. </a:t>
            </a:r>
          </a:p>
        </p:txBody>
      </p:sp>
    </p:spTree>
    <p:extLst>
      <p:ext uri="{BB962C8B-B14F-4D97-AF65-F5344CB8AC3E}">
        <p14:creationId xmlns:p14="http://schemas.microsoft.com/office/powerpoint/2010/main" xmlns="" val="1810644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6248400"/>
            <a:ext cx="9144000" cy="60960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534400" y="6260123"/>
            <a:ext cx="609600" cy="609600"/>
          </a:xfrm>
          <a:prstGeom prst="rect">
            <a:avLst/>
          </a:prstGeom>
        </p:spPr>
      </p:pic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Directors of Meteorological Services 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r>
              <a:rPr lang="en-US" dirty="0" smtClean="0"/>
              <a:t>17th November 2021</a:t>
            </a:r>
            <a:endParaRPr lang="en-029" dirty="0"/>
          </a:p>
        </p:txBody>
      </p:sp>
      <p:sp>
        <p:nvSpPr>
          <p:cNvPr id="16" name="TextBox 15"/>
          <p:cNvSpPr txBox="1"/>
          <p:nvPr/>
        </p:nvSpPr>
        <p:spPr>
          <a:xfrm>
            <a:off x="838200" y="334730"/>
            <a:ext cx="65253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u="sng" dirty="0" smtClean="0">
                <a:latin typeface="Cambria" panose="02040503050406030204" pitchFamily="18" charset="0"/>
                <a:ea typeface="Cambria" panose="02040503050406030204" pitchFamily="18" charset="0"/>
              </a:rPr>
              <a:t>Examples of the Ash Fall Event across the Island</a:t>
            </a:r>
            <a:endParaRPr lang="en-US" sz="2400" u="sng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2" name="Ashfall vid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4648200" y="916349"/>
            <a:ext cx="3200399" cy="3733800"/>
          </a:xfrm>
          <a:prstGeom prst="rect">
            <a:avLst/>
          </a:prstGeom>
        </p:spPr>
      </p:pic>
      <p:pic>
        <p:nvPicPr>
          <p:cNvPr id="28" name="Driving on highway during ash fall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xmlns="" r:embed="rId7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533400" y="916349"/>
            <a:ext cx="3867150" cy="4690005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4422852" y="4781254"/>
            <a:ext cx="42639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latin typeface="Cambria" panose="02040503050406030204" pitchFamily="18" charset="0"/>
                <a:ea typeface="Cambria" panose="02040503050406030204" pitchFamily="18" charset="0"/>
              </a:rPr>
              <a:t>Ash fall began to subside from Monday, 12</a:t>
            </a:r>
            <a:r>
              <a:rPr lang="en-GB" baseline="30000" dirty="0" smtClean="0">
                <a:latin typeface="Cambria" panose="02040503050406030204" pitchFamily="18" charset="0"/>
                <a:ea typeface="Cambria" panose="02040503050406030204" pitchFamily="18" charset="0"/>
              </a:rPr>
              <a:t>th</a:t>
            </a:r>
            <a:r>
              <a:rPr lang="en-GB" dirty="0" smtClean="0">
                <a:latin typeface="Cambria" panose="02040503050406030204" pitchFamily="18" charset="0"/>
                <a:ea typeface="Cambria" panose="02040503050406030204" pitchFamily="18" charset="0"/>
              </a:rPr>
              <a:t> April and concluded on Wednesday, 14</a:t>
            </a:r>
            <a:r>
              <a:rPr lang="en-GB" baseline="30000" dirty="0" smtClean="0">
                <a:latin typeface="Cambria" panose="02040503050406030204" pitchFamily="18" charset="0"/>
                <a:ea typeface="Cambria" panose="02040503050406030204" pitchFamily="18" charset="0"/>
              </a:rPr>
              <a:t>th</a:t>
            </a:r>
            <a:r>
              <a:rPr lang="en-GB" dirty="0" smtClean="0">
                <a:latin typeface="Cambria" panose="02040503050406030204" pitchFamily="18" charset="0"/>
                <a:ea typeface="Cambria" panose="02040503050406030204" pitchFamily="18" charset="0"/>
              </a:rPr>
              <a:t> April 2021.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83606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28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6248400"/>
            <a:ext cx="9144000" cy="60960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534400" y="6260123"/>
            <a:ext cx="609600" cy="609600"/>
          </a:xfrm>
          <a:prstGeom prst="rect">
            <a:avLst/>
          </a:prstGeom>
        </p:spPr>
      </p:pic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Directors of Meteorological Services 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r>
              <a:rPr lang="en-US" dirty="0" smtClean="0"/>
              <a:t>17th November 2021</a:t>
            </a:r>
            <a:endParaRPr lang="en-029" dirty="0"/>
          </a:p>
        </p:txBody>
      </p:sp>
      <p:sp>
        <p:nvSpPr>
          <p:cNvPr id="16" name="TextBox 15"/>
          <p:cNvSpPr txBox="1"/>
          <p:nvPr/>
        </p:nvSpPr>
        <p:spPr>
          <a:xfrm>
            <a:off x="838200" y="334730"/>
            <a:ext cx="68547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u="sng" dirty="0" smtClean="0">
                <a:latin typeface="Cambria" panose="02040503050406030204" pitchFamily="18" charset="0"/>
                <a:ea typeface="Cambria" panose="02040503050406030204" pitchFamily="18" charset="0"/>
              </a:rPr>
              <a:t>Examples of the Ash Fall Event at BMS Operations</a:t>
            </a:r>
            <a:endParaRPr lang="en-US" sz="2400" u="sng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6200" y="832056"/>
            <a:ext cx="2209800" cy="3930444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15308" y="851536"/>
            <a:ext cx="2485292" cy="391096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29908" y="851536"/>
            <a:ext cx="4246420" cy="2958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47290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6248400"/>
            <a:ext cx="9144000" cy="60960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534400" y="6260123"/>
            <a:ext cx="609600" cy="609600"/>
          </a:xfrm>
          <a:prstGeom prst="rect">
            <a:avLst/>
          </a:prstGeom>
        </p:spPr>
      </p:pic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Directors of Meteorological Services 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r>
              <a:rPr lang="en-US" dirty="0" smtClean="0"/>
              <a:t>17th November 2021</a:t>
            </a:r>
            <a:endParaRPr lang="en-029" dirty="0"/>
          </a:p>
        </p:txBody>
      </p:sp>
      <p:sp>
        <p:nvSpPr>
          <p:cNvPr id="16" name="TextBox 15"/>
          <p:cNvSpPr txBox="1"/>
          <p:nvPr/>
        </p:nvSpPr>
        <p:spPr>
          <a:xfrm>
            <a:off x="838200" y="334730"/>
            <a:ext cx="68547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u="sng" dirty="0" smtClean="0">
                <a:latin typeface="Cambria" panose="02040503050406030204" pitchFamily="18" charset="0"/>
                <a:ea typeface="Cambria" panose="02040503050406030204" pitchFamily="18" charset="0"/>
              </a:rPr>
              <a:t>Examples of the Ash Fall Event at BMS Operations</a:t>
            </a:r>
            <a:endParaRPr lang="en-US" sz="2400" u="sng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" name="VID-20211020-WA000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4953000" y="904228"/>
            <a:ext cx="3276600" cy="4922756"/>
          </a:xfrm>
          <a:prstGeom prst="rect">
            <a:avLst/>
          </a:prstGeom>
        </p:spPr>
      </p:pic>
      <p:pic>
        <p:nvPicPr>
          <p:cNvPr id="4" name="VID-20211020-WA000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xmlns="" r:embed="rId7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609600" y="904228"/>
            <a:ext cx="3505200" cy="4922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95921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029" sz="3200" u="sng" dirty="0" smtClean="0">
                <a:latin typeface="Cambria" panose="02040503050406030204" pitchFamily="18" charset="0"/>
                <a:ea typeface="Cambria" panose="02040503050406030204" pitchFamily="18" charset="0"/>
              </a:rPr>
              <a:t>Northern Sections of the Island</a:t>
            </a:r>
            <a:endParaRPr lang="en-029" sz="3200" u="sng" dirty="0" smtClean="0"/>
          </a:p>
        </p:txBody>
      </p:sp>
      <p:sp>
        <p:nvSpPr>
          <p:cNvPr id="3075" name="Content Placeholder 2"/>
          <p:cNvSpPr>
            <a:spLocks noGrp="1"/>
          </p:cNvSpPr>
          <p:nvPr>
            <p:ph idx="1"/>
          </p:nvPr>
        </p:nvSpPr>
        <p:spPr>
          <a:xfrm>
            <a:off x="38100" y="4084273"/>
            <a:ext cx="4724400" cy="925634"/>
          </a:xfrm>
        </p:spPr>
        <p:txBody>
          <a:bodyPr/>
          <a:lstStyle/>
          <a:p>
            <a:pPr eaLnBrk="1" hangingPunct="1"/>
            <a:r>
              <a:rPr lang="en-GB" sz="1600" dirty="0" smtClean="0">
                <a:latin typeface="Cambria" panose="02040503050406030204" pitchFamily="18" charset="0"/>
                <a:ea typeface="Cambria" panose="02040503050406030204" pitchFamily="18" charset="0"/>
              </a:rPr>
              <a:t>The northern sections of the island saw heavier concentrations of ash fall resulting in darker skies than the southern and central sections. </a:t>
            </a:r>
          </a:p>
          <a:p>
            <a:pPr eaLnBrk="1" hangingPunct="1"/>
            <a:r>
              <a:rPr lang="en-GB" sz="1600" dirty="0" smtClean="0">
                <a:latin typeface="Cambria" panose="02040503050406030204" pitchFamily="18" charset="0"/>
                <a:ea typeface="Cambria" panose="02040503050406030204" pitchFamily="18" charset="0"/>
              </a:rPr>
              <a:t>At 2 p.m. the BMS released an advisory indicating that a thicker ash plume was expected to affect the island which resulted in a total blackout at 3 p.m. across the northern sections. </a:t>
            </a:r>
            <a:endParaRPr lang="en-US" sz="1600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6248400"/>
            <a:ext cx="9144000" cy="60960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534400" y="6260123"/>
            <a:ext cx="609600" cy="609600"/>
          </a:xfrm>
          <a:prstGeom prst="rect">
            <a:avLst/>
          </a:prstGeom>
        </p:spPr>
      </p:pic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Directors of Meteorological Services 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r>
              <a:rPr lang="en-US" dirty="0" smtClean="0"/>
              <a:t>17th November 2021</a:t>
            </a:r>
            <a:endParaRPr lang="en-029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8600" y="1143000"/>
            <a:ext cx="4533082" cy="292955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5334000" y="1823521"/>
            <a:ext cx="21565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latin typeface="Cambria" panose="02040503050406030204" pitchFamily="18" charset="0"/>
                <a:ea typeface="Cambria" panose="02040503050406030204" pitchFamily="18" charset="0"/>
              </a:rPr>
              <a:t>St. Lucy at 2:30 p.m.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5" name="St Lucy vid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6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4953000" y="2192853"/>
            <a:ext cx="3200400" cy="358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59679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video>
              <p:cMediaNode vol="80000" mute="1">
                <p:cTn id="13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  <p:bldLst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6248400"/>
            <a:ext cx="9144000" cy="60960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534400" y="6260123"/>
            <a:ext cx="609600" cy="609600"/>
          </a:xfrm>
          <a:prstGeom prst="rect">
            <a:avLst/>
          </a:prstGeom>
        </p:spPr>
      </p:pic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Directors of Meteorological Services 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r>
              <a:rPr lang="en-US" dirty="0" smtClean="0"/>
              <a:t>17th November 2021</a:t>
            </a:r>
            <a:endParaRPr lang="en-029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6757" y="1250071"/>
            <a:ext cx="4285242" cy="2243909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838200" y="334730"/>
            <a:ext cx="72336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u="sng" dirty="0" smtClean="0">
                <a:latin typeface="Cambria" panose="02040503050406030204" pitchFamily="18" charset="0"/>
                <a:ea typeface="Cambria" panose="02040503050406030204" pitchFamily="18" charset="0"/>
              </a:rPr>
              <a:t>Other Examples of the Northern Sections of the Island</a:t>
            </a:r>
            <a:endParaRPr lang="en-US" sz="2400" u="sng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23503" y="900395"/>
            <a:ext cx="21565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latin typeface="Cambria" panose="02040503050406030204" pitchFamily="18" charset="0"/>
                <a:ea typeface="Cambria" panose="02040503050406030204" pitchFamily="18" charset="0"/>
              </a:rPr>
              <a:t>St. Lucy at 2:55 p.m.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5797593" y="505125"/>
            <a:ext cx="2279076" cy="3733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565335" y="840659"/>
            <a:ext cx="19690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latin typeface="Cambria" panose="02040503050406030204" pitchFamily="18" charset="0"/>
                <a:ea typeface="Cambria" panose="02040503050406030204" pitchFamily="18" charset="0"/>
              </a:rPr>
              <a:t>St. Peter 2:59 p.m.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3687385" y="2577620"/>
            <a:ext cx="2214249" cy="428524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886200" y="5832648"/>
            <a:ext cx="19690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latin typeface="Cambria" panose="02040503050406030204" pitchFamily="18" charset="0"/>
                <a:ea typeface="Cambria" panose="02040503050406030204" pitchFamily="18" charset="0"/>
              </a:rPr>
              <a:t>St. Peter 3:00 p.m.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037484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6248400"/>
            <a:ext cx="9144000" cy="60960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534400" y="6260123"/>
            <a:ext cx="609600" cy="609600"/>
          </a:xfrm>
          <a:prstGeom prst="rect">
            <a:avLst/>
          </a:prstGeom>
        </p:spPr>
      </p:pic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Directors of Meteorological Services </a:t>
            </a:r>
          </a:p>
          <a:p>
            <a:pPr>
              <a:defRPr/>
            </a:pPr>
            <a:endParaRPr lang="en-US" dirty="0"/>
          </a:p>
          <a:p>
            <a:pPr>
              <a:defRPr/>
            </a:pPr>
            <a:r>
              <a:rPr lang="en-US" dirty="0" smtClean="0"/>
              <a:t>17th November 2021</a:t>
            </a:r>
            <a:endParaRPr lang="en-029" dirty="0"/>
          </a:p>
        </p:txBody>
      </p:sp>
      <p:sp>
        <p:nvSpPr>
          <p:cNvPr id="16" name="TextBox 15"/>
          <p:cNvSpPr txBox="1"/>
          <p:nvPr/>
        </p:nvSpPr>
        <p:spPr>
          <a:xfrm>
            <a:off x="838200" y="334730"/>
            <a:ext cx="72336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u="sng" dirty="0" smtClean="0">
                <a:latin typeface="Cambria" panose="02040503050406030204" pitchFamily="18" charset="0"/>
                <a:ea typeface="Cambria" panose="02040503050406030204" pitchFamily="18" charset="0"/>
              </a:rPr>
              <a:t>Other Examples of the Northern Sections of the Island</a:t>
            </a:r>
            <a:endParaRPr lang="en-US" sz="2400" u="sng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0" name="Blackout vid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2929684" y="990600"/>
            <a:ext cx="3050677" cy="464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231114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20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TM04033919[[fn=Circuit]]</Template>
  <TotalTime>16914</TotalTime>
  <Words>1285</Words>
  <Application>Microsoft Office PowerPoint</Application>
  <PresentationFormat>On-screen Show (4:3)</PresentationFormat>
  <Paragraphs>206</Paragraphs>
  <Slides>25</Slides>
  <Notes>7</Notes>
  <HiddenSlides>0</HiddenSlides>
  <MMClips>8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6" baseType="lpstr">
      <vt:lpstr>Office Theme</vt:lpstr>
      <vt:lpstr>Significant Weather and Volcanic Impacts Barbados 2021</vt:lpstr>
      <vt:lpstr>Overview </vt:lpstr>
      <vt:lpstr>Volcanic Ash Fall from La Soufriere (10th April 2021) </vt:lpstr>
      <vt:lpstr>Slide 4</vt:lpstr>
      <vt:lpstr>Slide 5</vt:lpstr>
      <vt:lpstr>Slide 6</vt:lpstr>
      <vt:lpstr>Northern Sections of the Island</vt:lpstr>
      <vt:lpstr>Slide 8</vt:lpstr>
      <vt:lpstr>Slide 9</vt:lpstr>
      <vt:lpstr>Summary of Operational Impacts/Issues encountered during Volcanic Eruption </vt:lpstr>
      <vt:lpstr>Mesocyclone Convective Vortex “Freak Storm”     (17th June 2021)</vt:lpstr>
      <vt:lpstr>Mesocyclone Convective Vortex “Freak Storm”     (17th June 2021)</vt:lpstr>
      <vt:lpstr>Slide 13</vt:lpstr>
      <vt:lpstr>Examples of Rainfall Rates during the Freak Storm</vt:lpstr>
      <vt:lpstr>Examples of Rainfall Rates during the Freak Storm</vt:lpstr>
      <vt:lpstr>Aftermath of the Mesocyclone Convective Vortex “Freak Storm” (17th June 2021)</vt:lpstr>
      <vt:lpstr>Slide 17</vt:lpstr>
      <vt:lpstr>Summary of Operational Impacts/Issues encountered during Mesocyclone Convective Vortex </vt:lpstr>
      <vt:lpstr>Hurricane Elsa (2nd July 2021)</vt:lpstr>
      <vt:lpstr>Slide 20</vt:lpstr>
      <vt:lpstr>Slide 21</vt:lpstr>
      <vt:lpstr>Slide 22</vt:lpstr>
      <vt:lpstr>Slide 23</vt:lpstr>
      <vt:lpstr>Summary of Operational Impacts/Issues encountered during Hurricane Elsa  </vt:lpstr>
      <vt:lpstr>Thank You!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“Tomas”</dc:title>
  <dc:creator>Sttella</dc:creator>
  <cp:lastModifiedBy>DeSouza</cp:lastModifiedBy>
  <cp:revision>200</cp:revision>
  <dcterms:created xsi:type="dcterms:W3CDTF">2011-03-16T15:46:47Z</dcterms:created>
  <dcterms:modified xsi:type="dcterms:W3CDTF">2021-11-11T10:55:35Z</dcterms:modified>
</cp:coreProperties>
</file>