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62" r:id="rId2"/>
    <p:sldId id="377" r:id="rId3"/>
    <p:sldId id="382" r:id="rId4"/>
    <p:sldId id="370" r:id="rId5"/>
    <p:sldId id="383" r:id="rId6"/>
    <p:sldId id="379" r:id="rId7"/>
    <p:sldId id="380" r:id="rId8"/>
    <p:sldId id="385" r:id="rId9"/>
    <p:sldId id="387" r:id="rId10"/>
    <p:sldId id="386" r:id="rId11"/>
    <p:sldId id="381" r:id="rId12"/>
    <p:sldId id="384" r:id="rId13"/>
    <p:sldId id="324" r:id="rId14"/>
  </p:sldIdLst>
  <p:sldSz cx="12192000" cy="6858000"/>
  <p:notesSz cx="6858000" cy="91440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AF1949-5846-4B1B-BD0A-1F68B9C4EA4E}" v="2" dt="2021-11-16T11:59:41.5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5814"/>
  </p:normalViewPr>
  <p:slideViewPr>
    <p:cSldViewPr snapToGrid="0" snapToObjects="1">
      <p:cViewPr varScale="1">
        <p:scale>
          <a:sx n="81" d="100"/>
          <a:sy n="81" d="100"/>
        </p:scale>
        <p:origin x="72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Maria Bogdanova" userId="da4676b9-b3e8-416c-8c09-00fde84fd406" providerId="ADAL" clId="{A5AF1949-5846-4B1B-BD0A-1F68B9C4EA4E}"/>
    <pc:docChg chg="custSel addSld delSld modSld">
      <pc:chgData name="Anna-Maria Bogdanova" userId="da4676b9-b3e8-416c-8c09-00fde84fd406" providerId="ADAL" clId="{A5AF1949-5846-4B1B-BD0A-1F68B9C4EA4E}" dt="2021-11-16T12:03:56.214" v="15" actId="108"/>
      <pc:docMkLst>
        <pc:docMk/>
      </pc:docMkLst>
      <pc:sldChg chg="add del">
        <pc:chgData name="Anna-Maria Bogdanova" userId="da4676b9-b3e8-416c-8c09-00fde84fd406" providerId="ADAL" clId="{A5AF1949-5846-4B1B-BD0A-1F68B9C4EA4E}" dt="2021-11-16T12:01:56.838" v="5" actId="47"/>
        <pc:sldMkLst>
          <pc:docMk/>
          <pc:sldMk cId="3249326988" sldId="257"/>
        </pc:sldMkLst>
      </pc:sldChg>
      <pc:sldChg chg="modSp add mod">
        <pc:chgData name="Anna-Maria Bogdanova" userId="da4676b9-b3e8-416c-8c09-00fde84fd406" providerId="ADAL" clId="{A5AF1949-5846-4B1B-BD0A-1F68B9C4EA4E}" dt="2021-11-16T12:01:51.375" v="4" actId="27636"/>
        <pc:sldMkLst>
          <pc:docMk/>
          <pc:sldMk cId="4265925988" sldId="377"/>
        </pc:sldMkLst>
        <pc:spChg chg="mod">
          <ac:chgData name="Anna-Maria Bogdanova" userId="da4676b9-b3e8-416c-8c09-00fde84fd406" providerId="ADAL" clId="{A5AF1949-5846-4B1B-BD0A-1F68B9C4EA4E}" dt="2021-11-16T12:01:51.375" v="4" actId="27636"/>
          <ac:spMkLst>
            <pc:docMk/>
            <pc:sldMk cId="4265925988" sldId="377"/>
            <ac:spMk id="3" creationId="{AD9501B6-C56F-4C87-BEC3-0759033F05C2}"/>
          </ac:spMkLst>
        </pc:spChg>
      </pc:sldChg>
      <pc:sldChg chg="modSp mod">
        <pc:chgData name="Anna-Maria Bogdanova" userId="da4676b9-b3e8-416c-8c09-00fde84fd406" providerId="ADAL" clId="{A5AF1949-5846-4B1B-BD0A-1F68B9C4EA4E}" dt="2021-11-16T12:03:22.338" v="12" actId="108"/>
        <pc:sldMkLst>
          <pc:docMk/>
          <pc:sldMk cId="2091466395" sldId="379"/>
        </pc:sldMkLst>
        <pc:spChg chg="mod">
          <ac:chgData name="Anna-Maria Bogdanova" userId="da4676b9-b3e8-416c-8c09-00fde84fd406" providerId="ADAL" clId="{A5AF1949-5846-4B1B-BD0A-1F68B9C4EA4E}" dt="2021-11-16T12:03:22.338" v="12" actId="108"/>
          <ac:spMkLst>
            <pc:docMk/>
            <pc:sldMk cId="2091466395" sldId="379"/>
            <ac:spMk id="2" creationId="{C87E11FB-7033-421B-879D-E1631FA5788F}"/>
          </ac:spMkLst>
        </pc:spChg>
      </pc:sldChg>
      <pc:sldChg chg="modSp mod">
        <pc:chgData name="Anna-Maria Bogdanova" userId="da4676b9-b3e8-416c-8c09-00fde84fd406" providerId="ADAL" clId="{A5AF1949-5846-4B1B-BD0A-1F68B9C4EA4E}" dt="2021-11-16T12:03:04.653" v="10" actId="108"/>
        <pc:sldMkLst>
          <pc:docMk/>
          <pc:sldMk cId="313846874" sldId="380"/>
        </pc:sldMkLst>
        <pc:spChg chg="mod">
          <ac:chgData name="Anna-Maria Bogdanova" userId="da4676b9-b3e8-416c-8c09-00fde84fd406" providerId="ADAL" clId="{A5AF1949-5846-4B1B-BD0A-1F68B9C4EA4E}" dt="2021-11-16T12:03:04.653" v="10" actId="108"/>
          <ac:spMkLst>
            <pc:docMk/>
            <pc:sldMk cId="313846874" sldId="380"/>
            <ac:spMk id="2" creationId="{C87E11FB-7033-421B-879D-E1631FA5788F}"/>
          </ac:spMkLst>
        </pc:spChg>
      </pc:sldChg>
      <pc:sldChg chg="modSp mod">
        <pc:chgData name="Anna-Maria Bogdanova" userId="da4676b9-b3e8-416c-8c09-00fde84fd406" providerId="ADAL" clId="{A5AF1949-5846-4B1B-BD0A-1F68B9C4EA4E}" dt="2021-11-16T12:03:46.776" v="14" actId="108"/>
        <pc:sldMkLst>
          <pc:docMk/>
          <pc:sldMk cId="412481587" sldId="381"/>
        </pc:sldMkLst>
        <pc:spChg chg="mod">
          <ac:chgData name="Anna-Maria Bogdanova" userId="da4676b9-b3e8-416c-8c09-00fde84fd406" providerId="ADAL" clId="{A5AF1949-5846-4B1B-BD0A-1F68B9C4EA4E}" dt="2021-11-16T12:03:46.776" v="14" actId="108"/>
          <ac:spMkLst>
            <pc:docMk/>
            <pc:sldMk cId="412481587" sldId="381"/>
            <ac:spMk id="2" creationId="{C87E11FB-7033-421B-879D-E1631FA5788F}"/>
          </ac:spMkLst>
        </pc:spChg>
      </pc:sldChg>
      <pc:sldChg chg="modSp mod">
        <pc:chgData name="Anna-Maria Bogdanova" userId="da4676b9-b3e8-416c-8c09-00fde84fd406" providerId="ADAL" clId="{A5AF1949-5846-4B1B-BD0A-1F68B9C4EA4E}" dt="2021-11-16T12:02:15.719" v="8" actId="108"/>
        <pc:sldMkLst>
          <pc:docMk/>
          <pc:sldMk cId="3912794635" sldId="382"/>
        </pc:sldMkLst>
        <pc:spChg chg="mod">
          <ac:chgData name="Anna-Maria Bogdanova" userId="da4676b9-b3e8-416c-8c09-00fde84fd406" providerId="ADAL" clId="{A5AF1949-5846-4B1B-BD0A-1F68B9C4EA4E}" dt="2021-11-16T12:02:15.719" v="8" actId="108"/>
          <ac:spMkLst>
            <pc:docMk/>
            <pc:sldMk cId="3912794635" sldId="382"/>
            <ac:spMk id="2" creationId="{626AC475-191F-B545-BC69-73CBDC0F79BE}"/>
          </ac:spMkLst>
        </pc:spChg>
      </pc:sldChg>
      <pc:sldChg chg="modSp mod">
        <pc:chgData name="Anna-Maria Bogdanova" userId="da4676b9-b3e8-416c-8c09-00fde84fd406" providerId="ADAL" clId="{A5AF1949-5846-4B1B-BD0A-1F68B9C4EA4E}" dt="2021-11-16T12:02:50.253" v="9" actId="108"/>
        <pc:sldMkLst>
          <pc:docMk/>
          <pc:sldMk cId="2131644189" sldId="383"/>
        </pc:sldMkLst>
        <pc:spChg chg="mod">
          <ac:chgData name="Anna-Maria Bogdanova" userId="da4676b9-b3e8-416c-8c09-00fde84fd406" providerId="ADAL" clId="{A5AF1949-5846-4B1B-BD0A-1F68B9C4EA4E}" dt="2021-11-16T12:02:50.253" v="9" actId="108"/>
          <ac:spMkLst>
            <pc:docMk/>
            <pc:sldMk cId="2131644189" sldId="383"/>
            <ac:spMk id="2" creationId="{3911B880-DC7D-BA4B-A807-8C73FDCC1CBF}"/>
          </ac:spMkLst>
        </pc:spChg>
      </pc:sldChg>
      <pc:sldChg chg="modSp mod">
        <pc:chgData name="Anna-Maria Bogdanova" userId="da4676b9-b3e8-416c-8c09-00fde84fd406" providerId="ADAL" clId="{A5AF1949-5846-4B1B-BD0A-1F68B9C4EA4E}" dt="2021-11-16T12:03:56.214" v="15" actId="108"/>
        <pc:sldMkLst>
          <pc:docMk/>
          <pc:sldMk cId="3793493083" sldId="384"/>
        </pc:sldMkLst>
        <pc:spChg chg="mod">
          <ac:chgData name="Anna-Maria Bogdanova" userId="da4676b9-b3e8-416c-8c09-00fde84fd406" providerId="ADAL" clId="{A5AF1949-5846-4B1B-BD0A-1F68B9C4EA4E}" dt="2021-11-16T12:03:56.214" v="15" actId="108"/>
          <ac:spMkLst>
            <pc:docMk/>
            <pc:sldMk cId="3793493083" sldId="384"/>
            <ac:spMk id="2" creationId="{C87E11FB-7033-421B-879D-E1631FA5788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C0438-2441-384E-A9C2-A0FE910A0E85}" type="datetimeFigureOut">
              <a:rPr lang="en-GB" smtClean="0"/>
              <a:t>16/11/2021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160134-E0A6-F04D-93C0-860623CE7D3E}" type="slidenum">
              <a:rPr lang="en-GB" smtClean="0"/>
              <a:t>‹#›</a:t>
            </a:fld>
            <a:endParaRPr lang="en-GB"/>
          </a:p>
        </p:txBody>
      </p:sp>
    </p:spTree>
    <p:extLst>
      <p:ext uri="{BB962C8B-B14F-4D97-AF65-F5344CB8AC3E}">
        <p14:creationId xmlns:p14="http://schemas.microsoft.com/office/powerpoint/2010/main" val="107882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C0AFCF-3ADF-BC43-9252-C5520660E795}" type="slidenum">
              <a:rPr lang="en-US" smtClean="0"/>
              <a:t>1</a:t>
            </a:fld>
            <a:endParaRPr lang="en-US"/>
          </a:p>
        </p:txBody>
      </p:sp>
    </p:spTree>
    <p:extLst>
      <p:ext uri="{BB962C8B-B14F-4D97-AF65-F5344CB8AC3E}">
        <p14:creationId xmlns:p14="http://schemas.microsoft.com/office/powerpoint/2010/main" val="1461092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Bank’s perspective, the implementation progress has been concentrated around the roadmap. </a:t>
            </a:r>
          </a:p>
          <a:p>
            <a:endParaRPr lang="en-US" dirty="0"/>
          </a:p>
          <a:p>
            <a:r>
              <a:rPr lang="en-US" dirty="0"/>
              <a:t>Roadmap has been revised based on the initial round of consultations and shared with all of the development partners. We have received the feedback from the CDEMA and WMO. We thank you very much for finding time and space to go through the document and analyze it. Here I would like to say a few words as our quick reaction. </a:t>
            </a:r>
          </a:p>
          <a:p>
            <a:endParaRPr lang="en-US" dirty="0"/>
          </a:p>
          <a:p>
            <a:r>
              <a:rPr lang="en-US" dirty="0"/>
              <a:t>We found the comments good and constructive. Based on the comments received, we are happy to state that there are no red flags, nothing that would be a no go which is one of the key objectives of the consulting process. We will take all comments into account, especially I would like to note the comments made by CDEMA stressing the gap at the national level and countries needs. We will strengthen the mentioning of importance of national capacities in addition to the regional capacities. It is an important point to make. We will go back to the Roadmap later. At this point I’d like to make a call to all other regional and implementing partners who have not shared their feedback on the roadmap with us yet, do this asap. </a:t>
            </a:r>
          </a:p>
          <a:p>
            <a:endParaRPr lang="en-US" dirty="0"/>
          </a:p>
          <a:p>
            <a:r>
              <a:rPr lang="en-US" dirty="0"/>
              <a:t>We have re-started the work on economic analysis for the proposed SI and overall regional strengthening of MHEWS – is it under production now and we aim to share the results with you later this fall. The goal is to bring in economic dimension into the value proposition. Very unfortunately, an economist who is working on this could not make it to the meeting today, but we will make sure that we’ll share the findings. </a:t>
            </a:r>
          </a:p>
          <a:p>
            <a:endParaRPr lang="en-US" dirty="0"/>
          </a:p>
          <a:p>
            <a:r>
              <a:rPr lang="en-US" dirty="0"/>
              <a:t>Priority activities  are at the different stage of preparation and we are working closely with IP and regional partners to advance on them. Let me just mention here that we say “revised” because one of the earlier proposed initiatives – CHOP – has been on hold while a new pilot on integrated approach to floods has emerged. </a:t>
            </a:r>
          </a:p>
          <a:p>
            <a:endParaRPr lang="en-US" dirty="0"/>
          </a:p>
          <a:p>
            <a:r>
              <a:rPr lang="en-US" dirty="0"/>
              <a:t>EWS checklists for Barbados, Guyana and T&amp;T have been finalized by CDEMA – this work was supported by the Bank and it was a very pleasant cooperation, we believe the </a:t>
            </a:r>
            <a:r>
              <a:rPr lang="en-US" dirty="0" err="1"/>
              <a:t>the</a:t>
            </a:r>
            <a:r>
              <a:rPr lang="en-US" dirty="0"/>
              <a:t> outputs of this work and the national roadmaps that are built on the EW checklists will be a step towards stronger national and therefore regional system. </a:t>
            </a:r>
          </a:p>
          <a:p>
            <a:endParaRPr lang="en-US" dirty="0"/>
          </a:p>
          <a:p>
            <a:r>
              <a:rPr lang="en-US" dirty="0"/>
              <a:t>Radar work is still on hold – we are not allowed to travel, out consultants are not allowed to travel, so we just wait for better times to come while the project is still active. </a:t>
            </a:r>
          </a:p>
        </p:txBody>
      </p:sp>
      <p:sp>
        <p:nvSpPr>
          <p:cNvPr id="4" name="Slide Number Placeholder 3"/>
          <p:cNvSpPr>
            <a:spLocks noGrp="1"/>
          </p:cNvSpPr>
          <p:nvPr>
            <p:ph type="sldNum" sz="quarter" idx="5"/>
          </p:nvPr>
        </p:nvSpPr>
        <p:spPr/>
        <p:txBody>
          <a:bodyPr/>
          <a:lstStyle/>
          <a:p>
            <a:fld id="{0B6B03E3-8C34-417C-A49B-E5DD63025C64}" type="slidenum">
              <a:rPr lang="en-US" smtClean="0"/>
              <a:t>2</a:t>
            </a:fld>
            <a:endParaRPr lang="en-US"/>
          </a:p>
        </p:txBody>
      </p:sp>
    </p:spTree>
    <p:extLst>
      <p:ext uri="{BB962C8B-B14F-4D97-AF65-F5344CB8AC3E}">
        <p14:creationId xmlns:p14="http://schemas.microsoft.com/office/powerpoint/2010/main" val="104545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6B03E3-8C34-417C-A49B-E5DD63025C64}" type="slidenum">
              <a:rPr lang="en-US" smtClean="0"/>
              <a:t>4</a:t>
            </a:fld>
            <a:endParaRPr lang="en-US"/>
          </a:p>
        </p:txBody>
      </p:sp>
    </p:spTree>
    <p:extLst>
      <p:ext uri="{BB962C8B-B14F-4D97-AF65-F5344CB8AC3E}">
        <p14:creationId xmlns:p14="http://schemas.microsoft.com/office/powerpoint/2010/main" val="1694752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80C72-31E8-8948-B040-12592A48BD0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72DF8EA4-40E9-404B-B13A-197E306140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9D1BC750-8C6A-D246-9B98-01EA740EB313}"/>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5" name="Footer Placeholder 4">
            <a:extLst>
              <a:ext uri="{FF2B5EF4-FFF2-40B4-BE49-F238E27FC236}">
                <a16:creationId xmlns:a16="http://schemas.microsoft.com/office/drawing/2014/main" id="{043CF6AC-6CCD-3147-AD8B-6A2BAD3596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71DE0E-8F11-0647-B135-8C2D1698FB26}"/>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1489061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BEE83-91EB-CD42-A82D-B18F55EE1A5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37A9C2F-8320-B24C-87A2-C49C22DA810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5AED4DB-4054-2944-B2D8-4C0EC7F42FA7}"/>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5" name="Footer Placeholder 4">
            <a:extLst>
              <a:ext uri="{FF2B5EF4-FFF2-40B4-BE49-F238E27FC236}">
                <a16:creationId xmlns:a16="http://schemas.microsoft.com/office/drawing/2014/main" id="{2BF918E9-8E68-2744-8BB4-076153C790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EDF2BB-EF01-9C46-99C9-7D65B268C6A6}"/>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735288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39999B-9757-734D-B840-CCAD0AB04E09}"/>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64F6E17-255E-8549-BC27-CB70154ADFC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5E5CBFB-EAF5-3547-99E6-00EE0CF38EEB}"/>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5" name="Footer Placeholder 4">
            <a:extLst>
              <a:ext uri="{FF2B5EF4-FFF2-40B4-BE49-F238E27FC236}">
                <a16:creationId xmlns:a16="http://schemas.microsoft.com/office/drawing/2014/main" id="{3A19BBF0-7994-B446-A3BA-CFDA1A7925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B83D7F-3A04-A848-8454-B218A087A7FE}"/>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366513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594EB-5A2E-7B40-85BE-1010DAC627E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7C70E65-7ED3-BE45-8FE1-286923F25CE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2991DF6-13D6-1948-9F8C-A468E17349A9}"/>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5" name="Footer Placeholder 4">
            <a:extLst>
              <a:ext uri="{FF2B5EF4-FFF2-40B4-BE49-F238E27FC236}">
                <a16:creationId xmlns:a16="http://schemas.microsoft.com/office/drawing/2014/main" id="{B97842A6-BBED-094E-947D-D516A1BAF7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7C65A7-AF6A-A74C-9BE1-AB62A4CBE000}"/>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308421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84EDC-E719-D646-9031-CEC9FC93627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2BF7A63-2700-4248-B6F2-4EDF12E6D5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D859D65-5781-0F4A-B5A5-2FCE84B03AE7}"/>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5" name="Footer Placeholder 4">
            <a:extLst>
              <a:ext uri="{FF2B5EF4-FFF2-40B4-BE49-F238E27FC236}">
                <a16:creationId xmlns:a16="http://schemas.microsoft.com/office/drawing/2014/main" id="{A2D68B32-E518-9145-8DA7-9A2125FC2C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DBE82D-2DE3-1C45-A98A-B8BD1AD1E98F}"/>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131674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5BFB2-FA29-684E-A291-69B4123FB0F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33BCF22-251F-4448-AF7E-F54622ECCAA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973C4FA-1BF0-DC40-94F8-8F63FD064FB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A9CA6AA-43E9-1E4F-B927-CFC0A2B54A25}"/>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6" name="Footer Placeholder 5">
            <a:extLst>
              <a:ext uri="{FF2B5EF4-FFF2-40B4-BE49-F238E27FC236}">
                <a16:creationId xmlns:a16="http://schemas.microsoft.com/office/drawing/2014/main" id="{635116EC-B610-C54A-8E34-46F836EA6D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6168D2-2CC4-B949-BCE6-847F8A562602}"/>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1489059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966B3-5B0B-B44C-9AE0-A3FD51BC40FB}"/>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D2B3E35F-31A4-1340-9D4C-468D1F9ACB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DEECE15-ED17-D745-A275-37B29157C51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93D4655-4674-BE42-97BA-3709202679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6D979D0-1D1E-354C-BF08-E0CC70BF314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AE80F932-253B-524A-85A1-610E4C348EE9}"/>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8" name="Footer Placeholder 7">
            <a:extLst>
              <a:ext uri="{FF2B5EF4-FFF2-40B4-BE49-F238E27FC236}">
                <a16:creationId xmlns:a16="http://schemas.microsoft.com/office/drawing/2014/main" id="{CF97EFFD-37F7-4040-80E8-9A844CD6890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57A539D-A90A-A147-967E-1B8EAF6D0F28}"/>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1630431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A6FA8-1897-B349-9AED-4F392408126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AE56A89A-11F9-7E44-8A0B-CDBEA635F1E5}"/>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4" name="Footer Placeholder 3">
            <a:extLst>
              <a:ext uri="{FF2B5EF4-FFF2-40B4-BE49-F238E27FC236}">
                <a16:creationId xmlns:a16="http://schemas.microsoft.com/office/drawing/2014/main" id="{E1F9E77E-0208-4946-AE89-059E685285B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16CE2BC-7054-6F4F-8C4F-67F12E263B08}"/>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2050200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172698-137C-2546-BC7C-460121EC74FB}"/>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3" name="Footer Placeholder 2">
            <a:extLst>
              <a:ext uri="{FF2B5EF4-FFF2-40B4-BE49-F238E27FC236}">
                <a16:creationId xmlns:a16="http://schemas.microsoft.com/office/drawing/2014/main" id="{CFEA8DB6-7B18-3C4A-9636-07F9715C7BD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1D6DF77-B8F5-9C4D-A893-F4CBC0AB091B}"/>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521108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6FD5B-578F-0546-B7A4-C76303E2F86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897DC6EB-D447-5C49-B6BC-158BA327FB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CD94ADF-61DE-404E-9A8F-B5915504D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208C9A2-5CE2-044B-972E-22129412C877}"/>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6" name="Footer Placeholder 5">
            <a:extLst>
              <a:ext uri="{FF2B5EF4-FFF2-40B4-BE49-F238E27FC236}">
                <a16:creationId xmlns:a16="http://schemas.microsoft.com/office/drawing/2014/main" id="{35ED2E7E-1C0B-1C4A-A1BE-83991A3ECD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5AC250-88EF-8E40-ABA5-A8E7988BC510}"/>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3897139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A6F3A-D281-8045-948E-CCDC886B613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DDC9D416-42E5-514F-8343-7CD807006B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D9A8BA4-5DDD-2242-85AB-0BBE883480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9B9C0BE-AA66-A947-986E-B0066E1B04D3}"/>
              </a:ext>
            </a:extLst>
          </p:cNvPr>
          <p:cNvSpPr>
            <a:spLocks noGrp="1"/>
          </p:cNvSpPr>
          <p:nvPr>
            <p:ph type="dt" sz="half" idx="10"/>
          </p:nvPr>
        </p:nvSpPr>
        <p:spPr/>
        <p:txBody>
          <a:bodyPr/>
          <a:lstStyle/>
          <a:p>
            <a:fld id="{344C644C-34DD-A644-BC11-B78470176E5F}" type="datetimeFigureOut">
              <a:rPr lang="en-GB" smtClean="0"/>
              <a:t>16/11/2021</a:t>
            </a:fld>
            <a:endParaRPr lang="en-GB"/>
          </a:p>
        </p:txBody>
      </p:sp>
      <p:sp>
        <p:nvSpPr>
          <p:cNvPr id="6" name="Footer Placeholder 5">
            <a:extLst>
              <a:ext uri="{FF2B5EF4-FFF2-40B4-BE49-F238E27FC236}">
                <a16:creationId xmlns:a16="http://schemas.microsoft.com/office/drawing/2014/main" id="{F0AECFEA-D3E2-2A4C-A1DF-453EA13F85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3345BB-6427-B54E-AAD2-754FD46B7983}"/>
              </a:ext>
            </a:extLst>
          </p:cNvPr>
          <p:cNvSpPr>
            <a:spLocks noGrp="1"/>
          </p:cNvSpPr>
          <p:nvPr>
            <p:ph type="sldNum" sz="quarter" idx="12"/>
          </p:nvPr>
        </p:nvSpPr>
        <p:spPr/>
        <p:txBody>
          <a:bodyPr/>
          <a:lstStyle/>
          <a:p>
            <a:fld id="{F30C1CEC-B773-6D44-ACE3-1E60A64B7667}" type="slidenum">
              <a:rPr lang="en-GB" smtClean="0"/>
              <a:t>‹#›</a:t>
            </a:fld>
            <a:endParaRPr lang="en-GB"/>
          </a:p>
        </p:txBody>
      </p:sp>
    </p:spTree>
    <p:extLst>
      <p:ext uri="{BB962C8B-B14F-4D97-AF65-F5344CB8AC3E}">
        <p14:creationId xmlns:p14="http://schemas.microsoft.com/office/powerpoint/2010/main" val="1578927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5DD2F4-E1EB-074C-BACD-7C6FCC812E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8A7469C6-F8D7-F740-9D6B-7E69B6F6D3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E858483-C712-9E49-940D-0F9A968221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4C644C-34DD-A644-BC11-B78470176E5F}" type="datetimeFigureOut">
              <a:rPr lang="en-GB" smtClean="0"/>
              <a:t>16/11/2021</a:t>
            </a:fld>
            <a:endParaRPr lang="en-GB"/>
          </a:p>
        </p:txBody>
      </p:sp>
      <p:sp>
        <p:nvSpPr>
          <p:cNvPr id="5" name="Footer Placeholder 4">
            <a:extLst>
              <a:ext uri="{FF2B5EF4-FFF2-40B4-BE49-F238E27FC236}">
                <a16:creationId xmlns:a16="http://schemas.microsoft.com/office/drawing/2014/main" id="{841841B4-1A93-364E-8D88-F1646AEAAB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D31C99E-51D2-1F41-B8D2-AB7123E7C8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C1CEC-B773-6D44-ACE3-1E60A64B7667}" type="slidenum">
              <a:rPr lang="en-GB" smtClean="0"/>
              <a:t>‹#›</a:t>
            </a:fld>
            <a:endParaRPr lang="en-GB"/>
          </a:p>
        </p:txBody>
      </p:sp>
    </p:spTree>
    <p:extLst>
      <p:ext uri="{BB962C8B-B14F-4D97-AF65-F5344CB8AC3E}">
        <p14:creationId xmlns:p14="http://schemas.microsoft.com/office/powerpoint/2010/main" val="115894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guydproject.minfor.gov.gy/featured-2/report-from-the-caribbean-disaster-emergency-management-agency-cdema-as-of-1000pm-ast-on-11th-september-2017/" TargetMode="External"/><Relationship Id="rId13" Type="http://schemas.openxmlformats.org/officeDocument/2006/relationships/image" Target="../media/image8.png"/><Relationship Id="rId3" Type="http://schemas.openxmlformats.org/officeDocument/2006/relationships/image" Target="../media/image1.jpeg"/><Relationship Id="rId7" Type="http://schemas.openxmlformats.org/officeDocument/2006/relationships/image" Target="../media/image4.png"/><Relationship Id="rId12"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gfdrr.org/" TargetMode="External"/><Relationship Id="rId11" Type="http://schemas.openxmlformats.org/officeDocument/2006/relationships/image" Target="../media/image6.png"/><Relationship Id="rId5" Type="http://schemas.openxmlformats.org/officeDocument/2006/relationships/image" Target="../media/image3.jpeg"/><Relationship Id="rId10" Type="http://schemas.openxmlformats.org/officeDocument/2006/relationships/hyperlink" Target="https://twitter.com/cimhbb" TargetMode="External"/><Relationship Id="rId4" Type="http://schemas.openxmlformats.org/officeDocument/2006/relationships/image" Target="../media/image2.png"/><Relationship Id="rId9" Type="http://schemas.openxmlformats.org/officeDocument/2006/relationships/image" Target="../media/image5.jpeg"/><Relationship Id="rId14"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63BDA-E1ED-484F-8206-A81AF4AFF817}"/>
              </a:ext>
            </a:extLst>
          </p:cNvPr>
          <p:cNvSpPr>
            <a:spLocks noGrp="1"/>
          </p:cNvSpPr>
          <p:nvPr>
            <p:ph type="ctrTitle"/>
          </p:nvPr>
        </p:nvSpPr>
        <p:spPr>
          <a:xfrm>
            <a:off x="1245511" y="2468693"/>
            <a:ext cx="10081120" cy="1732758"/>
          </a:xfrm>
        </p:spPr>
        <p:txBody>
          <a:bodyPr>
            <a:noAutofit/>
          </a:bodyPr>
          <a:lstStyle/>
          <a:p>
            <a:pPr>
              <a:lnSpc>
                <a:spcPct val="100000"/>
              </a:lnSpc>
            </a:pPr>
            <a:r>
              <a:rPr lang="en-US" sz="4400" dirty="0">
                <a:solidFill>
                  <a:schemeClr val="accent1"/>
                </a:solidFill>
              </a:rPr>
              <a:t>CREWS Caribbean Priority Actions</a:t>
            </a:r>
            <a:br>
              <a:rPr lang="en-US" sz="4400" dirty="0">
                <a:solidFill>
                  <a:schemeClr val="accent1"/>
                </a:solidFill>
              </a:rPr>
            </a:br>
            <a:r>
              <a:rPr lang="en-US" sz="4400" dirty="0">
                <a:solidFill>
                  <a:schemeClr val="accent1"/>
                </a:solidFill>
              </a:rPr>
              <a:t>Transition to Impact-Based Forecasting</a:t>
            </a:r>
            <a:br>
              <a:rPr lang="en-US" sz="4400" dirty="0">
                <a:solidFill>
                  <a:srgbClr val="FF0000"/>
                </a:solidFill>
              </a:rPr>
            </a:br>
            <a:endParaRPr lang="en-US" sz="3200" dirty="0">
              <a:solidFill>
                <a:srgbClr val="FF0000"/>
              </a:solidFill>
            </a:endParaRPr>
          </a:p>
        </p:txBody>
      </p:sp>
      <p:pic>
        <p:nvPicPr>
          <p:cNvPr id="5" name="Picture 4" descr="https://encrypted-tbn1.gstatic.com/images?q=tbn:ANd9GcQ_9-oE8Ns6H-GZLJOWi0qIrqZDI_zkp9-qf6-6WI8Id6jRB-rncw"/>
          <p:cNvPicPr/>
          <p:nvPr/>
        </p:nvPicPr>
        <p:blipFill>
          <a:blip r:embed="rId3">
            <a:extLst>
              <a:ext uri="{28A0092B-C50C-407E-A947-70E740481C1C}">
                <a14:useLocalDpi xmlns:a14="http://schemas.microsoft.com/office/drawing/2010/main" val="0"/>
              </a:ext>
            </a:extLst>
          </a:blip>
          <a:srcRect/>
          <a:stretch>
            <a:fillRect/>
          </a:stretch>
        </p:blipFill>
        <p:spPr bwMode="auto">
          <a:xfrm>
            <a:off x="6889824" y="5665126"/>
            <a:ext cx="748146" cy="1071262"/>
          </a:xfrm>
          <a:prstGeom prst="rect">
            <a:avLst/>
          </a:prstGeom>
          <a:noFill/>
          <a:ln>
            <a:noFill/>
          </a:ln>
        </p:spPr>
      </p:pic>
      <p:pic>
        <p:nvPicPr>
          <p:cNvPr id="6" name="Picture 5" descr="C:\Users\aapplewhaite\AppData\Local\Microsoft\Windows\INetCache\Content.Outlook\T6IXM1KW\CREWS logo.png"/>
          <p:cNvPicPr/>
          <p:nvPr/>
        </p:nvPicPr>
        <p:blipFill>
          <a:blip r:embed="rId4">
            <a:extLst>
              <a:ext uri="{28A0092B-C50C-407E-A947-70E740481C1C}">
                <a14:useLocalDpi xmlns:a14="http://schemas.microsoft.com/office/drawing/2010/main" val="0"/>
              </a:ext>
            </a:extLst>
          </a:blip>
          <a:srcRect/>
          <a:stretch>
            <a:fillRect/>
          </a:stretch>
        </p:blipFill>
        <p:spPr bwMode="auto">
          <a:xfrm>
            <a:off x="135256" y="5721425"/>
            <a:ext cx="2220510" cy="958664"/>
          </a:xfrm>
          <a:prstGeom prst="rect">
            <a:avLst/>
          </a:prstGeom>
          <a:noFill/>
          <a:ln>
            <a:noFill/>
          </a:ln>
        </p:spPr>
      </p:pic>
      <p:pic>
        <p:nvPicPr>
          <p:cNvPr id="7" name="Picture 6" descr="WBG_Horizontal-RGB-high"/>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13256" y="5772509"/>
            <a:ext cx="1968500" cy="388620"/>
          </a:xfrm>
          <a:prstGeom prst="rect">
            <a:avLst/>
          </a:prstGeom>
          <a:noFill/>
        </p:spPr>
      </p:pic>
      <p:pic>
        <p:nvPicPr>
          <p:cNvPr id="8" name="Picture 7" descr="GFDRR">
            <a:hlinkClick r:id="rId6"/>
          </p:cNvPr>
          <p:cNvPicPr/>
          <p:nvPr/>
        </p:nvPicPr>
        <p:blipFill>
          <a:blip r:embed="rId7" cstate="print"/>
          <a:srcRect/>
          <a:stretch>
            <a:fillRect/>
          </a:stretch>
        </p:blipFill>
        <p:spPr bwMode="auto">
          <a:xfrm>
            <a:off x="2941873" y="6262239"/>
            <a:ext cx="1270000" cy="289560"/>
          </a:xfrm>
          <a:prstGeom prst="rect">
            <a:avLst/>
          </a:prstGeom>
          <a:noFill/>
        </p:spPr>
      </p:pic>
      <p:sp>
        <p:nvSpPr>
          <p:cNvPr id="3" name="TextBox 2"/>
          <p:cNvSpPr txBox="1">
            <a:spLocks noChangeAspect="1"/>
          </p:cNvSpPr>
          <p:nvPr/>
        </p:nvSpPr>
        <p:spPr>
          <a:xfrm>
            <a:off x="1055440" y="4517790"/>
            <a:ext cx="10081120" cy="830997"/>
          </a:xfrm>
          <a:prstGeom prst="rect">
            <a:avLst/>
          </a:prstGeom>
          <a:noFill/>
        </p:spPr>
        <p:txBody>
          <a:bodyPr wrap="square" rtlCol="0">
            <a:spAutoFit/>
          </a:bodyPr>
          <a:lstStyle/>
          <a:p>
            <a:pPr algn="ctr"/>
            <a:r>
              <a:rPr lang="en-US" sz="2400" dirty="0">
                <a:solidFill>
                  <a:schemeClr val="accent1"/>
                </a:solidFill>
                <a:latin typeface="+mj-lt"/>
                <a:ea typeface="+mj-ea"/>
                <a:cs typeface="+mj-cs"/>
              </a:rPr>
              <a:t>Meeting of the Directors of Meteorological Services </a:t>
            </a:r>
          </a:p>
          <a:p>
            <a:pPr algn="ctr"/>
            <a:r>
              <a:rPr lang="en-US" sz="2400" dirty="0">
                <a:solidFill>
                  <a:schemeClr val="accent1"/>
                </a:solidFill>
                <a:latin typeface="+mj-lt"/>
                <a:ea typeface="+mj-ea"/>
                <a:cs typeface="+mj-cs"/>
              </a:rPr>
              <a:t>November 17, 2021</a:t>
            </a:r>
          </a:p>
        </p:txBody>
      </p:sp>
      <p:pic>
        <p:nvPicPr>
          <p:cNvPr id="11" name="Imagen 22" descr="Resultado de imagen para cdema logo">
            <a:hlinkClick r:id="rId8" tgtFrame="&quot;_blank&quot;"/>
            <a:extLst>
              <a:ext uri="{FF2B5EF4-FFF2-40B4-BE49-F238E27FC236}">
                <a16:creationId xmlns:a16="http://schemas.microsoft.com/office/drawing/2014/main" id="{B00CF201-CD68-4F5F-BE96-9F52528F3B1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163869" y="5917565"/>
            <a:ext cx="1495706" cy="566385"/>
          </a:xfrm>
          <a:prstGeom prst="rect">
            <a:avLst/>
          </a:prstGeom>
          <a:noFill/>
          <a:ln>
            <a:noFill/>
          </a:ln>
        </p:spPr>
      </p:pic>
      <p:pic>
        <p:nvPicPr>
          <p:cNvPr id="12" name="Picture 2" descr="Image result for cimh logo">
            <a:hlinkClick r:id="rId10"/>
            <a:extLst>
              <a:ext uri="{FF2B5EF4-FFF2-40B4-BE49-F238E27FC236}">
                <a16:creationId xmlns:a16="http://schemas.microsoft.com/office/drawing/2014/main" id="{8A097B6E-2501-4F0B-BC2E-C3AAFC89790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9820471" y="5774112"/>
            <a:ext cx="853291" cy="853291"/>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Image result for caribbean meteorological organisation">
            <a:extLst>
              <a:ext uri="{FF2B5EF4-FFF2-40B4-BE49-F238E27FC236}">
                <a16:creationId xmlns:a16="http://schemas.microsoft.com/office/drawing/2014/main" id="{951F0941-96D1-4E4B-9AD9-895A8DDDFED7}"/>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895900" y="5813809"/>
            <a:ext cx="1160844" cy="773896"/>
          </a:xfrm>
          <a:prstGeom prst="rect">
            <a:avLst/>
          </a:prstGeom>
          <a:noFill/>
          <a:extLst>
            <a:ext uri="{909E8E84-426E-40DD-AFC4-6F175D3DCCD1}">
              <a14:hiddenFill xmlns:a14="http://schemas.microsoft.com/office/drawing/2010/main">
                <a:solidFill>
                  <a:srgbClr val="FFFFFF"/>
                </a:solidFill>
              </a14:hiddenFill>
            </a:ext>
          </a:extLst>
        </p:spPr>
      </p:pic>
      <p:pic>
        <p:nvPicPr>
          <p:cNvPr id="15" name="Imagen 14"/>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013776" y="5919452"/>
            <a:ext cx="1548765" cy="562610"/>
          </a:xfrm>
          <a:prstGeom prst="rect">
            <a:avLst/>
          </a:prstGeom>
          <a:solidFill>
            <a:schemeClr val="bg1"/>
          </a:solidFill>
          <a:ln>
            <a:noFill/>
          </a:ln>
        </p:spPr>
      </p:pic>
      <p:pic>
        <p:nvPicPr>
          <p:cNvPr id="14" name="Picture 13" descr="A picture containing sky, map, transport&#10;&#10;Description automatically generated">
            <a:extLst>
              <a:ext uri="{FF2B5EF4-FFF2-40B4-BE49-F238E27FC236}">
                <a16:creationId xmlns:a16="http://schemas.microsoft.com/office/drawing/2014/main" id="{7948031B-2E86-4408-AE31-6BE336B6DC30}"/>
              </a:ext>
            </a:extLst>
          </p:cNvPr>
          <p:cNvPicPr>
            <a:picLocks noChangeAspect="1"/>
          </p:cNvPicPr>
          <p:nvPr/>
        </p:nvPicPr>
        <p:blipFill>
          <a:blip r:embed="rId14"/>
          <a:stretch>
            <a:fillRect/>
          </a:stretch>
        </p:blipFill>
        <p:spPr>
          <a:xfrm>
            <a:off x="-15889" y="-3084"/>
            <a:ext cx="12192000" cy="2370666"/>
          </a:xfrm>
          <a:prstGeom prst="rect">
            <a:avLst/>
          </a:prstGeom>
        </p:spPr>
      </p:pic>
    </p:spTree>
    <p:extLst>
      <p:ext uri="{BB962C8B-B14F-4D97-AF65-F5344CB8AC3E}">
        <p14:creationId xmlns:p14="http://schemas.microsoft.com/office/powerpoint/2010/main" val="2280077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F7F74-EE72-734B-BFA5-1153CA6A4404}"/>
              </a:ext>
            </a:extLst>
          </p:cNvPr>
          <p:cNvSpPr>
            <a:spLocks noGrp="1"/>
          </p:cNvSpPr>
          <p:nvPr>
            <p:ph type="title"/>
          </p:nvPr>
        </p:nvSpPr>
        <p:spPr/>
        <p:txBody>
          <a:bodyPr/>
          <a:lstStyle/>
          <a:p>
            <a:r>
              <a:rPr lang="en-US" b="1" dirty="0">
                <a:solidFill>
                  <a:schemeClr val="accent1"/>
                </a:solidFill>
              </a:rPr>
              <a:t>PA Supporting the transition to IBF</a:t>
            </a:r>
            <a:endParaRPr lang="en-GB" dirty="0"/>
          </a:p>
        </p:txBody>
      </p:sp>
      <p:sp>
        <p:nvSpPr>
          <p:cNvPr id="3" name="Content Placeholder 2">
            <a:extLst>
              <a:ext uri="{FF2B5EF4-FFF2-40B4-BE49-F238E27FC236}">
                <a16:creationId xmlns:a16="http://schemas.microsoft.com/office/drawing/2014/main" id="{C2B3684A-DA69-AB48-9D2E-317A57C9C6F9}"/>
              </a:ext>
            </a:extLst>
          </p:cNvPr>
          <p:cNvSpPr>
            <a:spLocks noGrp="1"/>
          </p:cNvSpPr>
          <p:nvPr>
            <p:ph idx="1"/>
          </p:nvPr>
        </p:nvSpPr>
        <p:spPr/>
        <p:txBody>
          <a:bodyPr>
            <a:normAutofit fontScale="92500" lnSpcReduction="20000"/>
          </a:bodyPr>
          <a:lstStyle/>
          <a:p>
            <a:pPr marL="457200" lvl="1" indent="0">
              <a:buNone/>
            </a:pPr>
            <a:r>
              <a:rPr lang="en-US" b="1" dirty="0"/>
              <a:t>Implementation guide – steps</a:t>
            </a:r>
          </a:p>
          <a:p>
            <a:pPr marL="914400" lvl="2" indent="0">
              <a:buNone/>
            </a:pPr>
            <a:endParaRPr lang="en-US" sz="1800" i="1" dirty="0"/>
          </a:p>
          <a:p>
            <a:pPr marL="914400" lvl="1" indent="-457200">
              <a:buAutoNum type="arabicPeriod" startAt="10"/>
            </a:pPr>
            <a:r>
              <a:rPr lang="en-US" sz="2200" i="1" dirty="0"/>
              <a:t>Communication and Dissemination Strategy</a:t>
            </a:r>
          </a:p>
          <a:p>
            <a:pPr lvl="2">
              <a:buFont typeface="Wingdings" pitchFamily="2" charset="2"/>
              <a:buChar char="Ø"/>
            </a:pPr>
            <a:r>
              <a:rPr lang="en-US" sz="1800" dirty="0"/>
              <a:t>Effective communication of impact-based forecasts requires a detailed understanding of the target audience </a:t>
            </a:r>
          </a:p>
          <a:p>
            <a:pPr marL="914400" lvl="2" indent="0">
              <a:buNone/>
            </a:pPr>
            <a:endParaRPr lang="en-US" sz="1800" dirty="0"/>
          </a:p>
          <a:p>
            <a:pPr marL="457200" lvl="1" indent="0">
              <a:buNone/>
            </a:pPr>
            <a:r>
              <a:rPr lang="en-US" sz="2000" i="1" dirty="0"/>
              <a:t>11.	</a:t>
            </a:r>
            <a:r>
              <a:rPr lang="en-US" sz="2200" i="1" dirty="0"/>
              <a:t>Validation</a:t>
            </a:r>
          </a:p>
          <a:p>
            <a:pPr lvl="2">
              <a:buFont typeface="Wingdings" pitchFamily="2" charset="2"/>
              <a:buChar char="Ø"/>
            </a:pPr>
            <a:r>
              <a:rPr lang="en-GB" sz="1800" dirty="0"/>
              <a:t>Validation and verification: important components of impact-based forecasting system</a:t>
            </a:r>
          </a:p>
          <a:p>
            <a:pPr lvl="2">
              <a:buFont typeface="Wingdings" pitchFamily="2" charset="2"/>
              <a:buChar char="Ø"/>
            </a:pPr>
            <a:r>
              <a:rPr lang="en-GB" sz="1800" dirty="0"/>
              <a:t>Assess whether an impact-based forecast or warning gave effective information to the intended audience</a:t>
            </a:r>
            <a:endParaRPr lang="en-CH" sz="1800" dirty="0"/>
          </a:p>
          <a:p>
            <a:pPr lvl="2">
              <a:buFont typeface="Wingdings" pitchFamily="2" charset="2"/>
              <a:buChar char="Ø"/>
            </a:pPr>
            <a:endParaRPr lang="en-US" sz="1600" i="1" dirty="0"/>
          </a:p>
          <a:p>
            <a:pPr marL="914400" lvl="1" indent="-457200">
              <a:buAutoNum type="arabicPeriod" startAt="12"/>
            </a:pPr>
            <a:r>
              <a:rPr lang="en-US" sz="2200" i="1" dirty="0"/>
              <a:t>Impact forecasts</a:t>
            </a:r>
          </a:p>
          <a:p>
            <a:pPr lvl="2">
              <a:buFont typeface="Wingdings" pitchFamily="2" charset="2"/>
              <a:buChar char="Ø"/>
            </a:pPr>
            <a:r>
              <a:rPr lang="en-US" sz="1900" dirty="0"/>
              <a:t>Transition from impact-based to impact forecasts: exposure is explicitly included in the prediction system</a:t>
            </a:r>
          </a:p>
          <a:p>
            <a:pPr lvl="2">
              <a:buFont typeface="Wingdings" pitchFamily="2" charset="2"/>
              <a:buChar char="Ø"/>
            </a:pPr>
            <a:r>
              <a:rPr lang="en-US" sz="1900" dirty="0"/>
              <a:t>Highly dynamic warning and response system </a:t>
            </a:r>
          </a:p>
          <a:p>
            <a:pPr marL="914400" lvl="1" indent="-457200">
              <a:buAutoNum type="arabicPeriod" startAt="7"/>
            </a:pPr>
            <a:endParaRPr lang="en-US" sz="2000" i="1" dirty="0"/>
          </a:p>
          <a:p>
            <a:pPr marL="457200" lvl="1" indent="0">
              <a:buNone/>
            </a:pPr>
            <a:r>
              <a:rPr lang="en-US" sz="2000" dirty="0"/>
              <a:t>		</a:t>
            </a:r>
          </a:p>
        </p:txBody>
      </p:sp>
    </p:spTree>
    <p:extLst>
      <p:ext uri="{BB962C8B-B14F-4D97-AF65-F5344CB8AC3E}">
        <p14:creationId xmlns:p14="http://schemas.microsoft.com/office/powerpoint/2010/main" val="1189527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7E11FB-7033-421B-879D-E1631FA5788F}"/>
              </a:ext>
            </a:extLst>
          </p:cNvPr>
          <p:cNvSpPr>
            <a:spLocks noGrp="1"/>
          </p:cNvSpPr>
          <p:nvPr>
            <p:ph type="title"/>
          </p:nvPr>
        </p:nvSpPr>
        <p:spPr>
          <a:xfrm>
            <a:off x="1143000" y="365126"/>
            <a:ext cx="10515600" cy="1225136"/>
          </a:xfrm>
        </p:spPr>
        <p:txBody>
          <a:bodyPr vert="horz" lIns="91440" tIns="45720" rIns="91440" bIns="45720" rtlCol="0" anchor="ctr">
            <a:normAutofit/>
          </a:bodyPr>
          <a:lstStyle/>
          <a:p>
            <a:pPr marL="2800350" indent="-2800350"/>
            <a:r>
              <a:rPr lang="en-US" b="1" dirty="0">
                <a:solidFill>
                  <a:schemeClr val="accent1"/>
                </a:solidFill>
              </a:rPr>
              <a:t>PA Supporting the transition to IBF</a:t>
            </a:r>
          </a:p>
        </p:txBody>
      </p:sp>
      <p:sp>
        <p:nvSpPr>
          <p:cNvPr id="4" name="Content Placeholder 2">
            <a:extLst>
              <a:ext uri="{FF2B5EF4-FFF2-40B4-BE49-F238E27FC236}">
                <a16:creationId xmlns:a16="http://schemas.microsoft.com/office/drawing/2014/main" id="{48AC12A6-34C0-4B0B-AA34-84B72CEF80E9}"/>
              </a:ext>
            </a:extLst>
          </p:cNvPr>
          <p:cNvSpPr txBox="1">
            <a:spLocks/>
          </p:cNvSpPr>
          <p:nvPr/>
        </p:nvSpPr>
        <p:spPr>
          <a:xfrm>
            <a:off x="1143000" y="1698464"/>
            <a:ext cx="10515600" cy="53590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i="1" dirty="0"/>
              <a:t>Next steps</a:t>
            </a:r>
          </a:p>
          <a:p>
            <a:r>
              <a:rPr lang="en-US" sz="2400" dirty="0"/>
              <a:t>Regional dialogue</a:t>
            </a:r>
          </a:p>
          <a:p>
            <a:pPr lvl="1"/>
            <a:r>
              <a:rPr lang="en-US" sz="2000" dirty="0"/>
              <a:t> CIMH, CMO, CDEMA to share knowledge of existing national policies, practices and capacities in MHEWS </a:t>
            </a:r>
          </a:p>
          <a:p>
            <a:pPr lvl="1"/>
            <a:r>
              <a:rPr lang="en-US" sz="2000" dirty="0"/>
              <a:t>Matrix prepared with known information on various aspects of EWS, MHEWS, IBF in the region</a:t>
            </a:r>
          </a:p>
          <a:p>
            <a:pPr lvl="1"/>
            <a:r>
              <a:rPr lang="en-US" sz="2000" dirty="0"/>
              <a:t>Matrix to be augmented /validated</a:t>
            </a:r>
          </a:p>
          <a:p>
            <a:pPr lvl="1"/>
            <a:r>
              <a:rPr lang="en-US" sz="2000" dirty="0"/>
              <a:t>Group the participating countries based on current capacity in IBF implementation (3 or 4 groups)</a:t>
            </a:r>
          </a:p>
          <a:p>
            <a:pPr marL="0" indent="0">
              <a:buNone/>
            </a:pPr>
            <a:endParaRPr lang="en-US" sz="2400" dirty="0"/>
          </a:p>
          <a:p>
            <a:endParaRPr lang="en-US" sz="2000" dirty="0"/>
          </a:p>
          <a:p>
            <a:endParaRPr lang="en-US" sz="2000" dirty="0"/>
          </a:p>
          <a:p>
            <a:endParaRPr lang="en-US" sz="2000" dirty="0"/>
          </a:p>
          <a:p>
            <a:pPr marL="457200" lvl="1" indent="0">
              <a:buNone/>
            </a:pPr>
            <a:r>
              <a:rPr lang="en-US" sz="1600" dirty="0"/>
              <a:t>			</a:t>
            </a:r>
          </a:p>
          <a:p>
            <a:endParaRPr lang="en-US" sz="2000" dirty="0"/>
          </a:p>
          <a:p>
            <a:endParaRPr lang="en-US" sz="2000" dirty="0"/>
          </a:p>
          <a:p>
            <a:endParaRPr lang="en-US" dirty="0"/>
          </a:p>
          <a:p>
            <a:pPr marL="0" indent="0">
              <a:lnSpc>
                <a:spcPct val="100000"/>
              </a:lnSpc>
              <a:buNone/>
            </a:pPr>
            <a:endParaRPr lang="en-US" sz="2800" dirty="0"/>
          </a:p>
        </p:txBody>
      </p:sp>
    </p:spTree>
    <p:extLst>
      <p:ext uri="{BB962C8B-B14F-4D97-AF65-F5344CB8AC3E}">
        <p14:creationId xmlns:p14="http://schemas.microsoft.com/office/powerpoint/2010/main" val="412481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7E11FB-7033-421B-879D-E1631FA5788F}"/>
              </a:ext>
            </a:extLst>
          </p:cNvPr>
          <p:cNvSpPr>
            <a:spLocks noGrp="1"/>
          </p:cNvSpPr>
          <p:nvPr>
            <p:ph type="title"/>
          </p:nvPr>
        </p:nvSpPr>
        <p:spPr>
          <a:xfrm>
            <a:off x="838200" y="365126"/>
            <a:ext cx="10515600" cy="1225136"/>
          </a:xfrm>
        </p:spPr>
        <p:txBody>
          <a:bodyPr vert="horz" lIns="91440" tIns="45720" rIns="91440" bIns="45720" rtlCol="0" anchor="ctr">
            <a:normAutofit/>
          </a:bodyPr>
          <a:lstStyle/>
          <a:p>
            <a:pPr marL="2800350" indent="-2800350"/>
            <a:r>
              <a:rPr lang="en-US" b="1" dirty="0">
                <a:solidFill>
                  <a:schemeClr val="accent1"/>
                </a:solidFill>
              </a:rPr>
              <a:t>PA Supporting the transition to IBF</a:t>
            </a:r>
          </a:p>
        </p:txBody>
      </p:sp>
      <p:sp>
        <p:nvSpPr>
          <p:cNvPr id="4" name="Content Placeholder 2">
            <a:extLst>
              <a:ext uri="{FF2B5EF4-FFF2-40B4-BE49-F238E27FC236}">
                <a16:creationId xmlns:a16="http://schemas.microsoft.com/office/drawing/2014/main" id="{48AC12A6-34C0-4B0B-AA34-84B72CEF80E9}"/>
              </a:ext>
            </a:extLst>
          </p:cNvPr>
          <p:cNvSpPr txBox="1">
            <a:spLocks/>
          </p:cNvSpPr>
          <p:nvPr/>
        </p:nvSpPr>
        <p:spPr>
          <a:xfrm>
            <a:off x="1143000" y="1698464"/>
            <a:ext cx="10515600" cy="53590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i="1" dirty="0"/>
              <a:t>Next steps</a:t>
            </a:r>
          </a:p>
          <a:p>
            <a:r>
              <a:rPr lang="en-US" sz="2400" dirty="0"/>
              <a:t>National dialogues and consultations  to develop a capacity building plan</a:t>
            </a:r>
          </a:p>
          <a:p>
            <a:pPr lvl="1"/>
            <a:r>
              <a:rPr lang="en-US" sz="2000" dirty="0"/>
              <a:t> NMHSs and NDMOs, community representatives, to solicit their views and inputs to refine the implementation guide</a:t>
            </a:r>
          </a:p>
          <a:p>
            <a:r>
              <a:rPr lang="en-US" sz="2400" dirty="0"/>
              <a:t>Develop the implementation guide based on the steps presented</a:t>
            </a:r>
          </a:p>
          <a:p>
            <a:r>
              <a:rPr lang="en-US" sz="2400" dirty="0"/>
              <a:t>Develop webinar series in parallel (teaching, discussions, case studies) based on the implementation guide</a:t>
            </a:r>
          </a:p>
          <a:p>
            <a:r>
              <a:rPr lang="en-US" sz="2400" dirty="0"/>
              <a:t>Conduct webinars for each group of countries </a:t>
            </a:r>
          </a:p>
          <a:p>
            <a:r>
              <a:rPr lang="en-US" sz="2400" dirty="0"/>
              <a:t>Based on the stage of development of IBF in each country group focus on the steps/modules that match to needs</a:t>
            </a:r>
          </a:p>
          <a:p>
            <a:pPr marL="0" indent="0">
              <a:buNone/>
            </a:pPr>
            <a:r>
              <a:rPr lang="en-US" sz="2400" dirty="0"/>
              <a:t> </a:t>
            </a:r>
          </a:p>
          <a:p>
            <a:pPr marL="0" indent="0">
              <a:buNone/>
            </a:pPr>
            <a:endParaRPr lang="en-US" sz="2400" dirty="0"/>
          </a:p>
          <a:p>
            <a:endParaRPr lang="en-US" sz="2000" dirty="0"/>
          </a:p>
          <a:p>
            <a:endParaRPr lang="en-US" sz="2000" dirty="0"/>
          </a:p>
          <a:p>
            <a:endParaRPr lang="en-US" sz="2000" dirty="0"/>
          </a:p>
          <a:p>
            <a:pPr marL="457200" lvl="1" indent="0">
              <a:buNone/>
            </a:pPr>
            <a:r>
              <a:rPr lang="en-US" sz="1600" dirty="0"/>
              <a:t>			</a:t>
            </a:r>
          </a:p>
          <a:p>
            <a:endParaRPr lang="en-US" sz="2000" dirty="0"/>
          </a:p>
          <a:p>
            <a:endParaRPr lang="en-US" sz="2000" dirty="0"/>
          </a:p>
          <a:p>
            <a:endParaRPr lang="en-US" dirty="0"/>
          </a:p>
          <a:p>
            <a:pPr marL="0" indent="0">
              <a:lnSpc>
                <a:spcPct val="100000"/>
              </a:lnSpc>
              <a:buNone/>
            </a:pPr>
            <a:endParaRPr lang="en-US" sz="2800" dirty="0"/>
          </a:p>
        </p:txBody>
      </p:sp>
    </p:spTree>
    <p:extLst>
      <p:ext uri="{BB962C8B-B14F-4D97-AF65-F5344CB8AC3E}">
        <p14:creationId xmlns:p14="http://schemas.microsoft.com/office/powerpoint/2010/main" val="3793493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63BDA-E1ED-484F-8206-A81AF4AFF817}"/>
              </a:ext>
            </a:extLst>
          </p:cNvPr>
          <p:cNvSpPr>
            <a:spLocks noGrp="1"/>
          </p:cNvSpPr>
          <p:nvPr>
            <p:ph type="ctrTitle"/>
          </p:nvPr>
        </p:nvSpPr>
        <p:spPr>
          <a:xfrm>
            <a:off x="6254867" y="3858652"/>
            <a:ext cx="3852041" cy="1834056"/>
          </a:xfrm>
        </p:spPr>
        <p:txBody>
          <a:bodyPr>
            <a:normAutofit/>
          </a:bodyPr>
          <a:lstStyle/>
          <a:p>
            <a:r>
              <a:rPr lang="en-US" sz="4000" dirty="0">
                <a:solidFill>
                  <a:srgbClr val="0070C0"/>
                </a:solidFill>
                <a:latin typeface="Calibri" panose="020F0502020204030204" pitchFamily="34" charset="0"/>
                <a:cs typeface="Calibri" panose="020F0502020204030204" pitchFamily="34" charset="0"/>
              </a:rPr>
              <a:t>Thank you</a:t>
            </a:r>
          </a:p>
        </p:txBody>
      </p:sp>
      <p:cxnSp>
        <p:nvCxnSpPr>
          <p:cNvPr id="4" name="Straight Connector 3">
            <a:extLst>
              <a:ext uri="{FF2B5EF4-FFF2-40B4-BE49-F238E27FC236}">
                <a16:creationId xmlns:a16="http://schemas.microsoft.com/office/drawing/2014/main" id="{373C97E5-5FD4-4B17-8A76-52280761580B}"/>
              </a:ext>
            </a:extLst>
          </p:cNvPr>
          <p:cNvCxnSpPr/>
          <p:nvPr/>
        </p:nvCxnSpPr>
        <p:spPr>
          <a:xfrm>
            <a:off x="6965879" y="4982964"/>
            <a:ext cx="3030877" cy="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pic>
        <p:nvPicPr>
          <p:cNvPr id="6" name="Picture 5" descr="A picture containing sky, map, transport&#10;&#10;Description automatically generated">
            <a:extLst>
              <a:ext uri="{FF2B5EF4-FFF2-40B4-BE49-F238E27FC236}">
                <a16:creationId xmlns:a16="http://schemas.microsoft.com/office/drawing/2014/main" id="{320F5D5C-7B56-4191-B12B-1E1EE9EAF216}"/>
              </a:ext>
            </a:extLst>
          </p:cNvPr>
          <p:cNvPicPr>
            <a:picLocks noChangeAspect="1"/>
          </p:cNvPicPr>
          <p:nvPr/>
        </p:nvPicPr>
        <p:blipFill>
          <a:blip r:embed="rId2"/>
          <a:stretch>
            <a:fillRect/>
          </a:stretch>
        </p:blipFill>
        <p:spPr>
          <a:xfrm>
            <a:off x="-5615" y="1969547"/>
            <a:ext cx="12192000" cy="2370666"/>
          </a:xfrm>
          <a:prstGeom prst="rect">
            <a:avLst/>
          </a:prstGeom>
        </p:spPr>
      </p:pic>
    </p:spTree>
    <p:extLst>
      <p:ext uri="{BB962C8B-B14F-4D97-AF65-F5344CB8AC3E}">
        <p14:creationId xmlns:p14="http://schemas.microsoft.com/office/powerpoint/2010/main" val="3143164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D4B17-E37E-42DD-9C42-9E3467E6D0B0}"/>
              </a:ext>
            </a:extLst>
          </p:cNvPr>
          <p:cNvSpPr>
            <a:spLocks noGrp="1"/>
          </p:cNvSpPr>
          <p:nvPr>
            <p:ph type="title"/>
          </p:nvPr>
        </p:nvSpPr>
        <p:spPr>
          <a:xfrm>
            <a:off x="838200" y="406221"/>
            <a:ext cx="10515600" cy="1325563"/>
          </a:xfrm>
        </p:spPr>
        <p:txBody>
          <a:bodyPr vert="horz" lIns="91440" tIns="45720" rIns="91440" bIns="45720" rtlCol="0" anchor="ctr">
            <a:normAutofit/>
          </a:bodyPr>
          <a:lstStyle/>
          <a:p>
            <a:r>
              <a:rPr lang="en-US" b="1" dirty="0">
                <a:solidFill>
                  <a:schemeClr val="accent1"/>
                </a:solidFill>
              </a:rPr>
              <a:t>Implementation Progress</a:t>
            </a:r>
          </a:p>
        </p:txBody>
      </p:sp>
      <p:sp>
        <p:nvSpPr>
          <p:cNvPr id="3" name="Content Placeholder 2">
            <a:extLst>
              <a:ext uri="{FF2B5EF4-FFF2-40B4-BE49-F238E27FC236}">
                <a16:creationId xmlns:a16="http://schemas.microsoft.com/office/drawing/2014/main" id="{AD9501B6-C56F-4C87-BEC3-0759033F05C2}"/>
              </a:ext>
            </a:extLst>
          </p:cNvPr>
          <p:cNvSpPr>
            <a:spLocks noGrp="1"/>
          </p:cNvSpPr>
          <p:nvPr>
            <p:ph idx="1"/>
          </p:nvPr>
        </p:nvSpPr>
        <p:spPr/>
        <p:txBody>
          <a:bodyPr>
            <a:normAutofit lnSpcReduction="10000"/>
          </a:bodyPr>
          <a:lstStyle/>
          <a:p>
            <a:pPr>
              <a:lnSpc>
                <a:spcPct val="100000"/>
              </a:lnSpc>
            </a:pPr>
            <a:r>
              <a:rPr lang="en-US" dirty="0"/>
              <a:t>Revised draft of the </a:t>
            </a:r>
            <a:r>
              <a:rPr lang="en-US" b="1" dirty="0"/>
              <a:t>regional MHEWS roadmap </a:t>
            </a:r>
            <a:r>
              <a:rPr lang="en-US" dirty="0"/>
              <a:t>has been produced and shared with PSC </a:t>
            </a:r>
          </a:p>
          <a:p>
            <a:pPr>
              <a:lnSpc>
                <a:spcPct val="100000"/>
              </a:lnSpc>
            </a:pPr>
            <a:r>
              <a:rPr lang="en-US" b="1" dirty="0"/>
              <a:t>Economic Analysis </a:t>
            </a:r>
            <a:r>
              <a:rPr lang="en-US" dirty="0"/>
              <a:t>of MHEWS is on going</a:t>
            </a:r>
          </a:p>
          <a:p>
            <a:pPr>
              <a:lnSpc>
                <a:spcPct val="100000"/>
              </a:lnSpc>
            </a:pPr>
            <a:r>
              <a:rPr lang="en-US" b="1" dirty="0"/>
              <a:t>Priority</a:t>
            </a:r>
            <a:r>
              <a:rPr lang="en-US" dirty="0"/>
              <a:t> </a:t>
            </a:r>
            <a:r>
              <a:rPr lang="en-US" b="1" dirty="0"/>
              <a:t>Activities</a:t>
            </a:r>
            <a:r>
              <a:rPr lang="en-US" dirty="0"/>
              <a:t> (</a:t>
            </a:r>
            <a:r>
              <a:rPr lang="en-US" b="1" dirty="0"/>
              <a:t>Pilots) </a:t>
            </a:r>
            <a:r>
              <a:rPr lang="en-US" dirty="0"/>
              <a:t>revised and are at different stage of preparation/implementation</a:t>
            </a:r>
          </a:p>
          <a:p>
            <a:pPr>
              <a:lnSpc>
                <a:spcPct val="100000"/>
              </a:lnSpc>
            </a:pPr>
            <a:r>
              <a:rPr lang="en-US" b="1" dirty="0"/>
              <a:t>EWS checklists </a:t>
            </a:r>
            <a:r>
              <a:rPr lang="en-US" dirty="0"/>
              <a:t>for three countries with CDEMA are finalized</a:t>
            </a:r>
          </a:p>
          <a:p>
            <a:pPr>
              <a:lnSpc>
                <a:spcPct val="100000"/>
              </a:lnSpc>
            </a:pPr>
            <a:r>
              <a:rPr lang="en-US" dirty="0"/>
              <a:t>Strategic review of the </a:t>
            </a:r>
            <a:r>
              <a:rPr lang="en-US" b="1" dirty="0"/>
              <a:t>radar network </a:t>
            </a:r>
            <a:r>
              <a:rPr lang="en-US" dirty="0"/>
              <a:t>and mosaic in the Caribbean still on hold due to impossibility to visit the sites.</a:t>
            </a:r>
          </a:p>
          <a:p>
            <a:pPr>
              <a:lnSpc>
                <a:spcPct val="100000"/>
              </a:lnSpc>
            </a:pPr>
            <a:r>
              <a:rPr lang="en-US" dirty="0"/>
              <a:t>Project extension granted until December 2022</a:t>
            </a:r>
          </a:p>
          <a:p>
            <a:pPr>
              <a:lnSpc>
                <a:spcPct val="100000"/>
              </a:lnSpc>
            </a:pPr>
            <a:endParaRPr lang="en-US" dirty="0"/>
          </a:p>
        </p:txBody>
      </p:sp>
    </p:spTree>
    <p:extLst>
      <p:ext uri="{BB962C8B-B14F-4D97-AF65-F5344CB8AC3E}">
        <p14:creationId xmlns:p14="http://schemas.microsoft.com/office/powerpoint/2010/main" val="4265925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AC475-191F-B545-BC69-73CBDC0F79BE}"/>
              </a:ext>
            </a:extLst>
          </p:cNvPr>
          <p:cNvSpPr>
            <a:spLocks noGrp="1"/>
          </p:cNvSpPr>
          <p:nvPr>
            <p:ph type="title"/>
          </p:nvPr>
        </p:nvSpPr>
        <p:spPr/>
        <p:txBody>
          <a:bodyPr>
            <a:normAutofit/>
          </a:bodyPr>
          <a:lstStyle/>
          <a:p>
            <a:r>
              <a:rPr lang="en-GB" b="1" dirty="0">
                <a:solidFill>
                  <a:schemeClr val="accent1"/>
                </a:solidFill>
              </a:rPr>
              <a:t>Regional MHEWS Roadmap</a:t>
            </a:r>
          </a:p>
        </p:txBody>
      </p:sp>
      <p:sp>
        <p:nvSpPr>
          <p:cNvPr id="3" name="Content Placeholder 2">
            <a:extLst>
              <a:ext uri="{FF2B5EF4-FFF2-40B4-BE49-F238E27FC236}">
                <a16:creationId xmlns:a16="http://schemas.microsoft.com/office/drawing/2014/main" id="{F9D0143F-8D64-9A46-8A22-F3C8A79D2F43}"/>
              </a:ext>
            </a:extLst>
          </p:cNvPr>
          <p:cNvSpPr>
            <a:spLocks noGrp="1"/>
          </p:cNvSpPr>
          <p:nvPr>
            <p:ph idx="1"/>
          </p:nvPr>
        </p:nvSpPr>
        <p:spPr/>
        <p:txBody>
          <a:bodyPr/>
          <a:lstStyle/>
          <a:p>
            <a:r>
              <a:rPr lang="en-GB" dirty="0"/>
              <a:t>Draft circulated and commented on by regional institutions</a:t>
            </a:r>
          </a:p>
          <a:p>
            <a:r>
              <a:rPr lang="en-GB" dirty="0"/>
              <a:t>Comments incorporated in the draft</a:t>
            </a:r>
          </a:p>
          <a:p>
            <a:r>
              <a:rPr lang="en-GB" dirty="0"/>
              <a:t>Roadmap focusses on a set of Strategic Initiatives (SIs) of interest and need to the region </a:t>
            </a:r>
          </a:p>
        </p:txBody>
      </p:sp>
    </p:spTree>
    <p:extLst>
      <p:ext uri="{BB962C8B-B14F-4D97-AF65-F5344CB8AC3E}">
        <p14:creationId xmlns:p14="http://schemas.microsoft.com/office/powerpoint/2010/main" val="3912794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D4B17-E37E-42DD-9C42-9E3467E6D0B0}"/>
              </a:ext>
            </a:extLst>
          </p:cNvPr>
          <p:cNvSpPr>
            <a:spLocks noGrp="1"/>
          </p:cNvSpPr>
          <p:nvPr>
            <p:ph type="title"/>
          </p:nvPr>
        </p:nvSpPr>
        <p:spPr>
          <a:xfrm>
            <a:off x="838200" y="245857"/>
            <a:ext cx="10515600" cy="1325563"/>
          </a:xfrm>
        </p:spPr>
        <p:txBody>
          <a:bodyPr>
            <a:normAutofit/>
          </a:bodyPr>
          <a:lstStyle/>
          <a:p>
            <a:r>
              <a:rPr lang="en-US" sz="4800" b="1" dirty="0">
                <a:solidFill>
                  <a:schemeClr val="accent1"/>
                </a:solidFill>
              </a:rPr>
              <a:t>MHEWS Regional Roadmap </a:t>
            </a:r>
            <a:br>
              <a:rPr lang="en-US" sz="4400" b="1" dirty="0">
                <a:solidFill>
                  <a:schemeClr val="accent1"/>
                </a:solidFill>
              </a:rPr>
            </a:br>
            <a:r>
              <a:rPr lang="en-US" sz="3600" b="1" dirty="0">
                <a:solidFill>
                  <a:schemeClr val="accent1"/>
                </a:solidFill>
              </a:rPr>
              <a:t>Strategic Initiatives (SI)</a:t>
            </a:r>
          </a:p>
        </p:txBody>
      </p:sp>
      <p:sp>
        <p:nvSpPr>
          <p:cNvPr id="3" name="Content Placeholder 2">
            <a:extLst>
              <a:ext uri="{FF2B5EF4-FFF2-40B4-BE49-F238E27FC236}">
                <a16:creationId xmlns:a16="http://schemas.microsoft.com/office/drawing/2014/main" id="{AD9501B6-C56F-4C87-BEC3-0759033F05C2}"/>
              </a:ext>
            </a:extLst>
          </p:cNvPr>
          <p:cNvSpPr>
            <a:spLocks noGrp="1"/>
          </p:cNvSpPr>
          <p:nvPr>
            <p:ph idx="1"/>
          </p:nvPr>
        </p:nvSpPr>
        <p:spPr>
          <a:xfrm>
            <a:off x="1263072" y="1463162"/>
            <a:ext cx="10515600" cy="5002004"/>
          </a:xfrm>
        </p:spPr>
        <p:txBody>
          <a:bodyPr>
            <a:normAutofit fontScale="92500" lnSpcReduction="10000"/>
          </a:bodyPr>
          <a:lstStyle/>
          <a:p>
            <a:pPr>
              <a:lnSpc>
                <a:spcPct val="110000"/>
              </a:lnSpc>
            </a:pPr>
            <a:r>
              <a:rPr lang="en-US" dirty="0">
                <a:solidFill>
                  <a:srgbClr val="FF0000"/>
                </a:solidFill>
              </a:rPr>
              <a:t>SI 1: Supporting the Transition to Impact-Based Forecasting (IBF)</a:t>
            </a:r>
          </a:p>
          <a:p>
            <a:pPr>
              <a:lnSpc>
                <a:spcPct val="110000"/>
              </a:lnSpc>
            </a:pPr>
            <a:r>
              <a:rPr lang="en-US" dirty="0"/>
              <a:t>SI 2: Towards a Caribbean Geospatial Platform</a:t>
            </a:r>
          </a:p>
          <a:p>
            <a:pPr>
              <a:lnSpc>
                <a:spcPct val="110000"/>
              </a:lnSpc>
            </a:pPr>
            <a:r>
              <a:rPr lang="en-US" dirty="0"/>
              <a:t>SI 3: Towards a regional multi-sensor precipitation grid</a:t>
            </a:r>
          </a:p>
          <a:p>
            <a:pPr>
              <a:lnSpc>
                <a:spcPct val="110000"/>
              </a:lnSpc>
            </a:pPr>
            <a:r>
              <a:rPr lang="en-US" dirty="0"/>
              <a:t>SI 4: Integrated Approach to Flooding</a:t>
            </a:r>
          </a:p>
          <a:p>
            <a:pPr>
              <a:lnSpc>
                <a:spcPct val="110000"/>
              </a:lnSpc>
            </a:pPr>
            <a:r>
              <a:rPr lang="en-US" dirty="0"/>
              <a:t>SI 5: Integrating Health Impacts into the MHIEWS</a:t>
            </a:r>
          </a:p>
          <a:p>
            <a:pPr>
              <a:lnSpc>
                <a:spcPct val="110000"/>
              </a:lnSpc>
            </a:pPr>
            <a:r>
              <a:rPr lang="en-US" dirty="0"/>
              <a:t>SI 6: Towards a Caribbean Multi-hazard Operational Plan</a:t>
            </a:r>
          </a:p>
          <a:p>
            <a:pPr>
              <a:lnSpc>
                <a:spcPct val="110000"/>
              </a:lnSpc>
            </a:pPr>
            <a:r>
              <a:rPr lang="en-US" dirty="0"/>
              <a:t>SI 7: Regional Emergency Alert System</a:t>
            </a:r>
          </a:p>
          <a:p>
            <a:pPr>
              <a:lnSpc>
                <a:spcPct val="110000"/>
              </a:lnSpc>
            </a:pPr>
            <a:r>
              <a:rPr lang="en-US" dirty="0"/>
              <a:t>SI 8: Community-based action planning	</a:t>
            </a:r>
          </a:p>
          <a:p>
            <a:pPr>
              <a:lnSpc>
                <a:spcPct val="110000"/>
              </a:lnSpc>
            </a:pPr>
            <a:r>
              <a:rPr lang="en-US" dirty="0"/>
              <a:t>SI 9: Sectoral MHIEWS, the Private Sector and Business Continuity Planning</a:t>
            </a:r>
          </a:p>
          <a:p>
            <a:endParaRPr lang="en-US" dirty="0"/>
          </a:p>
        </p:txBody>
      </p:sp>
    </p:spTree>
    <p:extLst>
      <p:ext uri="{BB962C8B-B14F-4D97-AF65-F5344CB8AC3E}">
        <p14:creationId xmlns:p14="http://schemas.microsoft.com/office/powerpoint/2010/main" val="3268022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1B880-DC7D-BA4B-A807-8C73FDCC1CBF}"/>
              </a:ext>
            </a:extLst>
          </p:cNvPr>
          <p:cNvSpPr>
            <a:spLocks noGrp="1"/>
          </p:cNvSpPr>
          <p:nvPr>
            <p:ph type="title"/>
          </p:nvPr>
        </p:nvSpPr>
        <p:spPr/>
        <p:txBody>
          <a:bodyPr>
            <a:normAutofit/>
          </a:bodyPr>
          <a:lstStyle/>
          <a:p>
            <a:r>
              <a:rPr lang="en-GB" b="1" dirty="0">
                <a:solidFill>
                  <a:schemeClr val="accent1"/>
                </a:solidFill>
              </a:rPr>
              <a:t>Priority Activities based on SIs</a:t>
            </a:r>
          </a:p>
        </p:txBody>
      </p:sp>
      <p:sp>
        <p:nvSpPr>
          <p:cNvPr id="3" name="Content Placeholder 2">
            <a:extLst>
              <a:ext uri="{FF2B5EF4-FFF2-40B4-BE49-F238E27FC236}">
                <a16:creationId xmlns:a16="http://schemas.microsoft.com/office/drawing/2014/main" id="{19A57ABE-D7A0-3644-9863-B485D3A19AC4}"/>
              </a:ext>
            </a:extLst>
          </p:cNvPr>
          <p:cNvSpPr>
            <a:spLocks noGrp="1"/>
          </p:cNvSpPr>
          <p:nvPr>
            <p:ph idx="1"/>
          </p:nvPr>
        </p:nvSpPr>
        <p:spPr/>
        <p:txBody>
          <a:bodyPr>
            <a:normAutofit/>
          </a:bodyPr>
          <a:lstStyle/>
          <a:p>
            <a:r>
              <a:rPr lang="en-GB" dirty="0"/>
              <a:t>A phased approach is proposed</a:t>
            </a:r>
          </a:p>
          <a:p>
            <a:r>
              <a:rPr lang="en-GB" dirty="0"/>
              <a:t>Optimize the sequencing of the implementation of national and regional activities over the course of the </a:t>
            </a:r>
            <a:r>
              <a:rPr lang="en-GB" i="1" dirty="0"/>
              <a:t>Roadmap</a:t>
            </a:r>
          </a:p>
          <a:p>
            <a:r>
              <a:rPr lang="en-GB" dirty="0"/>
              <a:t> </a:t>
            </a:r>
            <a:r>
              <a:rPr lang="en-US" dirty="0"/>
              <a:t>A key objective in the short term: </a:t>
            </a:r>
          </a:p>
          <a:p>
            <a:pPr lvl="1"/>
            <a:r>
              <a:rPr lang="en-US" dirty="0"/>
              <a:t> Demonstrate benefits at the national level from a regional approach through the implementation of four agreed Priority Activities (PA)</a:t>
            </a:r>
          </a:p>
          <a:p>
            <a:pPr lvl="2">
              <a:buFont typeface="Wingdings" pitchFamily="2" charset="2"/>
              <a:buChar char="Ø"/>
            </a:pPr>
            <a:r>
              <a:rPr lang="en-US" dirty="0"/>
              <a:t> </a:t>
            </a:r>
            <a:r>
              <a:rPr lang="en-US" dirty="0">
                <a:solidFill>
                  <a:srgbClr val="FF0000"/>
                </a:solidFill>
              </a:rPr>
              <a:t>(i) supporting a harmonization process to strengthen impact-based forecasting in the region </a:t>
            </a:r>
          </a:p>
          <a:p>
            <a:pPr lvl="2">
              <a:buFont typeface="Wingdings" pitchFamily="2" charset="2"/>
              <a:buChar char="Ø"/>
            </a:pPr>
            <a:r>
              <a:rPr lang="en-US" dirty="0"/>
              <a:t>(ii) development of a multi-sensor precipitation grid </a:t>
            </a:r>
          </a:p>
          <a:p>
            <a:pPr lvl="2">
              <a:buFont typeface="Wingdings" pitchFamily="2" charset="2"/>
              <a:buChar char="Ø"/>
            </a:pPr>
            <a:r>
              <a:rPr lang="en-US" dirty="0"/>
              <a:t>(iii) setting up an integrated approach to flooding</a:t>
            </a:r>
          </a:p>
          <a:p>
            <a:pPr lvl="2">
              <a:buFont typeface="Wingdings" pitchFamily="2" charset="2"/>
              <a:buChar char="Ø"/>
            </a:pPr>
            <a:r>
              <a:rPr lang="en-US" dirty="0"/>
              <a:t>(iv) conducting a</a:t>
            </a:r>
            <a:r>
              <a:rPr lang="en-GB" dirty="0"/>
              <a:t> feasibility study for a regional Emergency Alert System.</a:t>
            </a:r>
            <a:endParaRPr lang="en-CH" dirty="0"/>
          </a:p>
          <a:p>
            <a:endParaRPr lang="en-GB" dirty="0"/>
          </a:p>
        </p:txBody>
      </p:sp>
    </p:spTree>
    <p:extLst>
      <p:ext uri="{BB962C8B-B14F-4D97-AF65-F5344CB8AC3E}">
        <p14:creationId xmlns:p14="http://schemas.microsoft.com/office/powerpoint/2010/main" val="2131644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7E11FB-7033-421B-879D-E1631FA5788F}"/>
              </a:ext>
            </a:extLst>
          </p:cNvPr>
          <p:cNvSpPr>
            <a:spLocks noGrp="1"/>
          </p:cNvSpPr>
          <p:nvPr>
            <p:ph type="title"/>
          </p:nvPr>
        </p:nvSpPr>
        <p:spPr>
          <a:xfrm>
            <a:off x="1055017" y="365126"/>
            <a:ext cx="10515600" cy="1225136"/>
          </a:xfrm>
        </p:spPr>
        <p:txBody>
          <a:bodyPr vert="horz" lIns="91440" tIns="45720" rIns="91440" bIns="45720" rtlCol="0" anchor="ctr">
            <a:normAutofit/>
          </a:bodyPr>
          <a:lstStyle/>
          <a:p>
            <a:pPr marL="2800350" indent="-2800350"/>
            <a:r>
              <a:rPr lang="en-US" b="1" dirty="0">
                <a:solidFill>
                  <a:schemeClr val="accent1"/>
                </a:solidFill>
              </a:rPr>
              <a:t>PA Supporting the transition to IBF</a:t>
            </a:r>
          </a:p>
        </p:txBody>
      </p:sp>
      <p:sp>
        <p:nvSpPr>
          <p:cNvPr id="4" name="Content Placeholder 2">
            <a:extLst>
              <a:ext uri="{FF2B5EF4-FFF2-40B4-BE49-F238E27FC236}">
                <a16:creationId xmlns:a16="http://schemas.microsoft.com/office/drawing/2014/main" id="{48AC12A6-34C0-4B0B-AA34-84B72CEF80E9}"/>
              </a:ext>
            </a:extLst>
          </p:cNvPr>
          <p:cNvSpPr txBox="1">
            <a:spLocks/>
          </p:cNvSpPr>
          <p:nvPr/>
        </p:nvSpPr>
        <p:spPr>
          <a:xfrm>
            <a:off x="1123950" y="1694968"/>
            <a:ext cx="10515600" cy="548639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2400" b="1" i="1" dirty="0"/>
              <a:t>Goal: </a:t>
            </a:r>
            <a:r>
              <a:rPr lang="en-US" sz="2400" dirty="0"/>
              <a:t>Strengthen capacity in IBF services to routinely provide actionable information on the potential impact of hazards, to support decision making by stakeholders</a:t>
            </a:r>
          </a:p>
          <a:p>
            <a:r>
              <a:rPr lang="en-US" sz="2400" dirty="0"/>
              <a:t>In the Caribbean, should build on regional progress (CDEMA, CIMH, CMO) to consolidate the ongoing efforts at regional and national levels.</a:t>
            </a:r>
          </a:p>
          <a:p>
            <a:pPr marL="0" indent="0">
              <a:buNone/>
            </a:pPr>
            <a:r>
              <a:rPr lang="en-US" sz="2400" b="1" dirty="0"/>
              <a:t>Approach</a:t>
            </a:r>
          </a:p>
          <a:p>
            <a:r>
              <a:rPr lang="en-US" sz="2400" dirty="0"/>
              <a:t>Create a comprehensive and common understanding among different actors  about impact-based forecasting </a:t>
            </a:r>
          </a:p>
          <a:p>
            <a:r>
              <a:rPr lang="en-US" sz="2400" dirty="0"/>
              <a:t>Develop an implementation guide to build capacity in multi-hazard impact-based forecasting in a uniform and structured manner through a step-wise approach</a:t>
            </a:r>
          </a:p>
          <a:p>
            <a:r>
              <a:rPr lang="en-US" sz="2400" dirty="0"/>
              <a:t>Develop a series of webinars for practitioners in the region based on the implementation guide to level up the different stages of capacity in the Caribbean</a:t>
            </a:r>
          </a:p>
          <a:p>
            <a:pPr marL="0" indent="0">
              <a:buNone/>
            </a:pPr>
            <a:endParaRPr lang="en-US" sz="2400" dirty="0"/>
          </a:p>
          <a:p>
            <a:endParaRPr lang="en-US" sz="2400" dirty="0"/>
          </a:p>
          <a:p>
            <a:pPr marL="0" indent="0">
              <a:buNone/>
            </a:pPr>
            <a:endParaRPr lang="en-US" sz="2000" dirty="0"/>
          </a:p>
          <a:p>
            <a:endParaRPr lang="en-US" sz="2000" dirty="0"/>
          </a:p>
          <a:p>
            <a:endParaRPr lang="en-US" sz="2000" dirty="0"/>
          </a:p>
          <a:p>
            <a:endParaRPr lang="en-US" sz="2000" dirty="0"/>
          </a:p>
          <a:p>
            <a:pPr marL="457200" lvl="1" indent="0">
              <a:buNone/>
            </a:pPr>
            <a:r>
              <a:rPr lang="en-US" sz="1600" dirty="0"/>
              <a:t>			</a:t>
            </a:r>
          </a:p>
          <a:p>
            <a:endParaRPr lang="en-US" sz="2000" dirty="0"/>
          </a:p>
          <a:p>
            <a:endParaRPr lang="en-US" sz="2000" dirty="0"/>
          </a:p>
          <a:p>
            <a:endParaRPr lang="en-US" dirty="0"/>
          </a:p>
          <a:p>
            <a:pPr>
              <a:lnSpc>
                <a:spcPct val="100000"/>
              </a:lnSpc>
            </a:pPr>
            <a:endParaRPr lang="en-US" sz="2800" dirty="0"/>
          </a:p>
        </p:txBody>
      </p:sp>
    </p:spTree>
    <p:extLst>
      <p:ext uri="{BB962C8B-B14F-4D97-AF65-F5344CB8AC3E}">
        <p14:creationId xmlns:p14="http://schemas.microsoft.com/office/powerpoint/2010/main" val="2091466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7E11FB-7033-421B-879D-E1631FA5788F}"/>
              </a:ext>
            </a:extLst>
          </p:cNvPr>
          <p:cNvSpPr>
            <a:spLocks noGrp="1"/>
          </p:cNvSpPr>
          <p:nvPr>
            <p:ph type="title"/>
          </p:nvPr>
        </p:nvSpPr>
        <p:spPr>
          <a:xfrm>
            <a:off x="838200" y="365126"/>
            <a:ext cx="10515600" cy="1225136"/>
          </a:xfrm>
        </p:spPr>
        <p:txBody>
          <a:bodyPr vert="horz" lIns="91440" tIns="45720" rIns="91440" bIns="45720" rtlCol="0" anchor="ctr">
            <a:normAutofit/>
          </a:bodyPr>
          <a:lstStyle/>
          <a:p>
            <a:r>
              <a:rPr lang="en-US" b="1" dirty="0">
                <a:solidFill>
                  <a:schemeClr val="accent1"/>
                </a:solidFill>
              </a:rPr>
              <a:t>PA Supporting the transition to IBF</a:t>
            </a:r>
          </a:p>
        </p:txBody>
      </p:sp>
      <p:sp>
        <p:nvSpPr>
          <p:cNvPr id="4" name="Content Placeholder 2">
            <a:extLst>
              <a:ext uri="{FF2B5EF4-FFF2-40B4-BE49-F238E27FC236}">
                <a16:creationId xmlns:a16="http://schemas.microsoft.com/office/drawing/2014/main" id="{48AC12A6-34C0-4B0B-AA34-84B72CEF80E9}"/>
              </a:ext>
            </a:extLst>
          </p:cNvPr>
          <p:cNvSpPr txBox="1">
            <a:spLocks/>
          </p:cNvSpPr>
          <p:nvPr/>
        </p:nvSpPr>
        <p:spPr>
          <a:xfrm>
            <a:off x="1143000" y="1698464"/>
            <a:ext cx="10515600" cy="53590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Implementation guide – steps</a:t>
            </a:r>
          </a:p>
          <a:p>
            <a:pPr marL="914400" lvl="1" indent="-457200">
              <a:buFont typeface="+mj-lt"/>
              <a:buAutoNum type="arabicPeriod"/>
            </a:pPr>
            <a:r>
              <a:rPr lang="en-US" sz="2000" i="1" dirty="0"/>
              <a:t>Operational partnerships (NMHSs, NDMOs NGOs, relevant national authorities, international organizations, social scientists, etc.)</a:t>
            </a:r>
          </a:p>
          <a:p>
            <a:pPr lvl="2">
              <a:buFont typeface="Wingdings" pitchFamily="2" charset="2"/>
              <a:buChar char="Ø"/>
            </a:pPr>
            <a:r>
              <a:rPr lang="en-CH" sz="1800" dirty="0"/>
              <a:t>A collaborative approach </a:t>
            </a:r>
            <a:r>
              <a:rPr lang="en-US" sz="1800" dirty="0"/>
              <a:t>to </a:t>
            </a:r>
            <a:r>
              <a:rPr lang="en-CH" sz="1800" dirty="0"/>
              <a:t>bring together the producers of weather, climate</a:t>
            </a:r>
            <a:r>
              <a:rPr lang="en-US" sz="1800" dirty="0"/>
              <a:t>, hydrological </a:t>
            </a:r>
            <a:r>
              <a:rPr lang="en-CH" sz="1800" dirty="0"/>
              <a:t> and risk information</a:t>
            </a:r>
            <a:r>
              <a:rPr lang="en-US" sz="1800" dirty="0"/>
              <a:t>, users and decision makers </a:t>
            </a:r>
          </a:p>
          <a:p>
            <a:pPr lvl="2">
              <a:buFont typeface="Wingdings" pitchFamily="2" charset="2"/>
              <a:buChar char="Ø"/>
            </a:pPr>
            <a:r>
              <a:rPr lang="en-GB" sz="1800" dirty="0"/>
              <a:t>Establishing roles, responsibilities and implementing effective operating procedures</a:t>
            </a:r>
            <a:endParaRPr lang="en-CH" sz="1800" dirty="0"/>
          </a:p>
          <a:p>
            <a:pPr lvl="2">
              <a:buFont typeface="Courier New" panose="02070309020205020404" pitchFamily="49" charset="0"/>
              <a:buChar char="o"/>
            </a:pPr>
            <a:endParaRPr lang="en-US" sz="1600" dirty="0"/>
          </a:p>
          <a:p>
            <a:pPr marL="914400" lvl="1" indent="-457200">
              <a:buFont typeface="+mj-lt"/>
              <a:buAutoNum type="arabicPeriod"/>
            </a:pPr>
            <a:r>
              <a:rPr lang="en-US" sz="2000" i="1" dirty="0"/>
              <a:t>Community engagement</a:t>
            </a:r>
          </a:p>
          <a:p>
            <a:pPr lvl="2">
              <a:buFont typeface="Wingdings" pitchFamily="2" charset="2"/>
              <a:buChar char="Ø"/>
            </a:pPr>
            <a:r>
              <a:rPr lang="en-US" sz="1800" dirty="0"/>
              <a:t>Test the system during development</a:t>
            </a:r>
          </a:p>
          <a:p>
            <a:pPr lvl="2">
              <a:buFont typeface="Wingdings" pitchFamily="2" charset="2"/>
              <a:buChar char="Ø"/>
            </a:pPr>
            <a:r>
              <a:rPr lang="en-US" sz="1800" dirty="0"/>
              <a:t>Identify the kinds of messages that will encourage the appropriate response</a:t>
            </a:r>
            <a:r>
              <a:rPr lang="en-US" sz="1600" dirty="0"/>
              <a:t>	</a:t>
            </a:r>
          </a:p>
          <a:p>
            <a:pPr marL="914400" lvl="2" indent="0">
              <a:buNone/>
            </a:pPr>
            <a:endParaRPr lang="en-US" sz="1600" dirty="0"/>
          </a:p>
          <a:p>
            <a:pPr marL="914400" lvl="1" indent="-457200">
              <a:buFont typeface="+mj-lt"/>
              <a:buAutoNum type="arabicPeriod"/>
            </a:pPr>
            <a:r>
              <a:rPr lang="en-US" sz="2000" i="1" dirty="0"/>
              <a:t>Common framework for warning services</a:t>
            </a:r>
          </a:p>
          <a:p>
            <a:pPr lvl="2">
              <a:buFont typeface="Wingdings" pitchFamily="2" charset="2"/>
              <a:buChar char="Ø"/>
            </a:pPr>
            <a:r>
              <a:rPr lang="en-US" sz="1600" dirty="0"/>
              <a:t>Creation and use of a common shared platform for multiple agencies to work together collaboratively</a:t>
            </a:r>
          </a:p>
          <a:p>
            <a:pPr lvl="2">
              <a:buFont typeface="Wingdings" pitchFamily="2" charset="2"/>
              <a:buChar char="Ø"/>
            </a:pPr>
            <a:r>
              <a:rPr lang="en-US" sz="1600" dirty="0"/>
              <a:t>Geographical mapping of hazards and impacts, depicting administrative boundaries as polygons-use of </a:t>
            </a:r>
            <a:r>
              <a:rPr lang="en-US" sz="1600" dirty="0" err="1"/>
              <a:t>colours</a:t>
            </a:r>
            <a:r>
              <a:rPr lang="en-US" sz="1600" dirty="0"/>
              <a:t>, etc. (</a:t>
            </a:r>
            <a:r>
              <a:rPr lang="en-US" sz="1600" dirty="0" err="1"/>
              <a:t>Dewetra</a:t>
            </a:r>
            <a:r>
              <a:rPr lang="en-US" sz="1600" dirty="0"/>
              <a:t>, MeteoAlarm) </a:t>
            </a:r>
          </a:p>
          <a:p>
            <a:pPr marL="914400" lvl="2" indent="0">
              <a:buNone/>
            </a:pPr>
            <a:r>
              <a:rPr lang="en-US" sz="1600" dirty="0"/>
              <a:t>	</a:t>
            </a:r>
          </a:p>
          <a:p>
            <a:pPr lvl="2">
              <a:buFont typeface="Wingdings" pitchFamily="2" charset="2"/>
              <a:buChar char="Ø"/>
            </a:pPr>
            <a:endParaRPr lang="en-US" sz="1600" dirty="0"/>
          </a:p>
          <a:p>
            <a:pPr lvl="2">
              <a:buFont typeface="Wingdings" pitchFamily="2" charset="2"/>
              <a:buChar char="Ø"/>
            </a:pPr>
            <a:endParaRPr lang="en-US" sz="1600" dirty="0"/>
          </a:p>
          <a:p>
            <a:pPr lvl="2">
              <a:buFont typeface="Wingdings" pitchFamily="2" charset="2"/>
              <a:buChar char="Ø"/>
            </a:pPr>
            <a:endParaRPr lang="en-US" sz="1600" dirty="0"/>
          </a:p>
          <a:p>
            <a:pPr lvl="2">
              <a:buFont typeface="Wingdings" pitchFamily="2" charset="2"/>
              <a:buChar char="Ø"/>
            </a:pPr>
            <a:endParaRPr lang="en-US" sz="1600" dirty="0"/>
          </a:p>
          <a:p>
            <a:pPr marL="0" indent="0">
              <a:buNone/>
            </a:pPr>
            <a:endParaRPr lang="en-US" sz="2000" dirty="0"/>
          </a:p>
          <a:p>
            <a:pPr marL="0" indent="0">
              <a:buNone/>
            </a:pPr>
            <a:endParaRPr lang="en-US" sz="2400" dirty="0"/>
          </a:p>
          <a:p>
            <a:endParaRPr lang="en-US" sz="2400" dirty="0"/>
          </a:p>
          <a:p>
            <a:endParaRPr lang="en-US" sz="2400" dirty="0"/>
          </a:p>
          <a:p>
            <a:endParaRPr lang="en-US" sz="2400" dirty="0"/>
          </a:p>
          <a:p>
            <a:pPr marL="457200" lvl="1" indent="0">
              <a:buNone/>
            </a:pPr>
            <a:r>
              <a:rPr lang="en-US" sz="1800" dirty="0"/>
              <a:t>			</a:t>
            </a:r>
          </a:p>
          <a:p>
            <a:endParaRPr lang="en-US" sz="2400" dirty="0"/>
          </a:p>
          <a:p>
            <a:endParaRPr lang="en-US" sz="2400" dirty="0"/>
          </a:p>
          <a:p>
            <a:endParaRPr lang="en-US" sz="3200" dirty="0"/>
          </a:p>
          <a:p>
            <a:pPr marL="0" indent="0">
              <a:lnSpc>
                <a:spcPct val="100000"/>
              </a:lnSpc>
              <a:buNone/>
            </a:pPr>
            <a:endParaRPr lang="en-US" sz="3200" dirty="0"/>
          </a:p>
        </p:txBody>
      </p:sp>
    </p:spTree>
    <p:extLst>
      <p:ext uri="{BB962C8B-B14F-4D97-AF65-F5344CB8AC3E}">
        <p14:creationId xmlns:p14="http://schemas.microsoft.com/office/powerpoint/2010/main" val="313846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F7F74-EE72-734B-BFA5-1153CA6A4404}"/>
              </a:ext>
            </a:extLst>
          </p:cNvPr>
          <p:cNvSpPr>
            <a:spLocks noGrp="1"/>
          </p:cNvSpPr>
          <p:nvPr>
            <p:ph type="title"/>
          </p:nvPr>
        </p:nvSpPr>
        <p:spPr/>
        <p:txBody>
          <a:bodyPr/>
          <a:lstStyle/>
          <a:p>
            <a:r>
              <a:rPr lang="en-US" b="1" dirty="0">
                <a:solidFill>
                  <a:schemeClr val="accent1"/>
                </a:solidFill>
              </a:rPr>
              <a:t>PA Supporting the transition to IBF</a:t>
            </a:r>
            <a:endParaRPr lang="en-GB" dirty="0"/>
          </a:p>
        </p:txBody>
      </p:sp>
      <p:sp>
        <p:nvSpPr>
          <p:cNvPr id="3" name="Content Placeholder 2">
            <a:extLst>
              <a:ext uri="{FF2B5EF4-FFF2-40B4-BE49-F238E27FC236}">
                <a16:creationId xmlns:a16="http://schemas.microsoft.com/office/drawing/2014/main" id="{C2B3684A-DA69-AB48-9D2E-317A57C9C6F9}"/>
              </a:ext>
            </a:extLst>
          </p:cNvPr>
          <p:cNvSpPr>
            <a:spLocks noGrp="1"/>
          </p:cNvSpPr>
          <p:nvPr>
            <p:ph idx="1"/>
          </p:nvPr>
        </p:nvSpPr>
        <p:spPr/>
        <p:txBody>
          <a:bodyPr>
            <a:normAutofit fontScale="92500"/>
          </a:bodyPr>
          <a:lstStyle/>
          <a:p>
            <a:pPr marL="457200" lvl="1" indent="0">
              <a:buNone/>
            </a:pPr>
            <a:r>
              <a:rPr lang="en-US" b="1" dirty="0"/>
              <a:t>Implementation guide – steps</a:t>
            </a:r>
          </a:p>
          <a:p>
            <a:pPr marL="914400" lvl="1" indent="-457200">
              <a:buAutoNum type="arabicPeriod" startAt="4"/>
            </a:pPr>
            <a:r>
              <a:rPr lang="en-US" sz="2200" i="1" dirty="0"/>
              <a:t>Hazard identification and matrix development</a:t>
            </a:r>
          </a:p>
          <a:p>
            <a:pPr lvl="2">
              <a:buFont typeface="Wingdings" pitchFamily="2" charset="2"/>
              <a:buChar char="Ø"/>
            </a:pPr>
            <a:r>
              <a:rPr lang="en-US" sz="1900" dirty="0"/>
              <a:t>Agreeing on definitions of hazards (primary, secondary, tertiary) and cascading impacts</a:t>
            </a:r>
          </a:p>
          <a:p>
            <a:pPr marL="914400" lvl="2" indent="0">
              <a:buNone/>
            </a:pPr>
            <a:endParaRPr lang="en-US" sz="1600" dirty="0"/>
          </a:p>
          <a:p>
            <a:pPr marL="914400" lvl="1" indent="-457200">
              <a:buAutoNum type="arabicPeriod" startAt="4"/>
            </a:pPr>
            <a:r>
              <a:rPr lang="en-US" sz="2200" i="1" dirty="0"/>
              <a:t>Vulnerability and Exposure Assessments</a:t>
            </a:r>
          </a:p>
          <a:p>
            <a:pPr lvl="2">
              <a:buFont typeface="Wingdings" pitchFamily="2" charset="2"/>
              <a:buChar char="Ø"/>
            </a:pPr>
            <a:r>
              <a:rPr lang="en-US" sz="1900" dirty="0"/>
              <a:t>Agree on definitions of vulnerability and exposure</a:t>
            </a:r>
          </a:p>
          <a:p>
            <a:pPr lvl="2">
              <a:buFont typeface="Wingdings" pitchFamily="2" charset="2"/>
              <a:buChar char="Ø"/>
            </a:pPr>
            <a:r>
              <a:rPr lang="en-US" sz="1900" dirty="0"/>
              <a:t>Acquire and maintain current vulnerability data bases (infrastructure, services, and people</a:t>
            </a:r>
          </a:p>
          <a:p>
            <a:pPr lvl="2">
              <a:buFont typeface="Wingdings" pitchFamily="2" charset="2"/>
              <a:buChar char="Ø"/>
            </a:pPr>
            <a:r>
              <a:rPr lang="en-US" sz="1900" dirty="0"/>
              <a:t>Involve various actors (social and behavioral scientists, disaster managers, nongovernmental organizations, civil and structural engineers, risk finance and risk transfer specialists, population at risk) to gather data as an important layer of information within decision support system</a:t>
            </a:r>
          </a:p>
          <a:p>
            <a:pPr marL="914400" lvl="2" indent="0">
              <a:buNone/>
            </a:pPr>
            <a:endParaRPr lang="en-US" sz="1900" dirty="0"/>
          </a:p>
          <a:p>
            <a:pPr marL="914400" lvl="1" indent="-457200">
              <a:buAutoNum type="arabicPeriod" startAt="4"/>
            </a:pPr>
            <a:r>
              <a:rPr lang="en-US" sz="2000" i="1" dirty="0"/>
              <a:t>Translating hazards forecasts into impact-based forecasts</a:t>
            </a:r>
          </a:p>
          <a:p>
            <a:pPr lvl="3">
              <a:buFont typeface="Wingdings" pitchFamily="2" charset="2"/>
              <a:buChar char="Ø"/>
            </a:pPr>
            <a:r>
              <a:rPr lang="en-US" sz="1900" dirty="0"/>
              <a:t>Start simple	</a:t>
            </a:r>
          </a:p>
          <a:p>
            <a:pPr lvl="3">
              <a:buFont typeface="Wingdings" pitchFamily="2" charset="2"/>
              <a:buChar char="Ø"/>
            </a:pPr>
            <a:r>
              <a:rPr lang="en-US" sz="1900" dirty="0"/>
              <a:t>Use past event analysis to link the magnitude of the hazards to impacts </a:t>
            </a:r>
            <a:r>
              <a:rPr lang="en-US" dirty="0"/>
              <a:t>	</a:t>
            </a:r>
          </a:p>
        </p:txBody>
      </p:sp>
    </p:spTree>
    <p:extLst>
      <p:ext uri="{BB962C8B-B14F-4D97-AF65-F5344CB8AC3E}">
        <p14:creationId xmlns:p14="http://schemas.microsoft.com/office/powerpoint/2010/main" val="1050967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F7F74-EE72-734B-BFA5-1153CA6A4404}"/>
              </a:ext>
            </a:extLst>
          </p:cNvPr>
          <p:cNvSpPr>
            <a:spLocks noGrp="1"/>
          </p:cNvSpPr>
          <p:nvPr>
            <p:ph type="title"/>
          </p:nvPr>
        </p:nvSpPr>
        <p:spPr/>
        <p:txBody>
          <a:bodyPr/>
          <a:lstStyle/>
          <a:p>
            <a:r>
              <a:rPr lang="en-US" b="1" dirty="0">
                <a:solidFill>
                  <a:schemeClr val="accent1"/>
                </a:solidFill>
              </a:rPr>
              <a:t>PA Supporting the transition to IBF</a:t>
            </a:r>
            <a:endParaRPr lang="en-GB" dirty="0"/>
          </a:p>
        </p:txBody>
      </p:sp>
      <p:sp>
        <p:nvSpPr>
          <p:cNvPr id="3" name="Content Placeholder 2">
            <a:extLst>
              <a:ext uri="{FF2B5EF4-FFF2-40B4-BE49-F238E27FC236}">
                <a16:creationId xmlns:a16="http://schemas.microsoft.com/office/drawing/2014/main" id="{C2B3684A-DA69-AB48-9D2E-317A57C9C6F9}"/>
              </a:ext>
            </a:extLst>
          </p:cNvPr>
          <p:cNvSpPr>
            <a:spLocks noGrp="1"/>
          </p:cNvSpPr>
          <p:nvPr>
            <p:ph idx="1"/>
          </p:nvPr>
        </p:nvSpPr>
        <p:spPr/>
        <p:txBody>
          <a:bodyPr>
            <a:normAutofit/>
          </a:bodyPr>
          <a:lstStyle/>
          <a:p>
            <a:pPr marL="457200" lvl="1" indent="0">
              <a:buNone/>
            </a:pPr>
            <a:r>
              <a:rPr lang="en-US" b="1" dirty="0"/>
              <a:t>Implementation guide – steps</a:t>
            </a:r>
          </a:p>
          <a:p>
            <a:pPr marL="914400" lvl="1" indent="-457200">
              <a:buAutoNum type="arabicPeriod" startAt="7"/>
            </a:pPr>
            <a:r>
              <a:rPr lang="en-US" sz="2000" i="1" dirty="0"/>
              <a:t>Developing the Risk Matrix</a:t>
            </a:r>
          </a:p>
          <a:p>
            <a:pPr lvl="2">
              <a:buFont typeface="Wingdings" pitchFamily="2" charset="2"/>
              <a:buChar char="Ø"/>
            </a:pPr>
            <a:r>
              <a:rPr lang="en-US" sz="1800" dirty="0"/>
              <a:t>Agree on definition of risk matrix, importance of a common color coding </a:t>
            </a:r>
          </a:p>
          <a:p>
            <a:pPr marL="914400" lvl="1" indent="-457200">
              <a:buAutoNum type="arabicPeriod" startAt="7"/>
            </a:pPr>
            <a:endParaRPr lang="en-US" sz="2000" i="1" dirty="0"/>
          </a:p>
          <a:p>
            <a:pPr marL="914400" lvl="1" indent="-457200">
              <a:buAutoNum type="arabicPeriod" startAt="7"/>
            </a:pPr>
            <a:r>
              <a:rPr lang="en-US" sz="2000" i="1" dirty="0"/>
              <a:t>Developing Impact Tables</a:t>
            </a:r>
          </a:p>
          <a:p>
            <a:pPr lvl="2">
              <a:buFont typeface="Wingdings" pitchFamily="2" charset="2"/>
              <a:buChar char="Ø"/>
            </a:pPr>
            <a:r>
              <a:rPr lang="en-US" sz="1800" i="1" dirty="0"/>
              <a:t>Develop an impact table for each hazard and for each sector</a:t>
            </a:r>
          </a:p>
          <a:p>
            <a:pPr marL="914400" lvl="2" indent="0">
              <a:buNone/>
            </a:pPr>
            <a:endParaRPr lang="en-US" sz="1800" i="1" dirty="0"/>
          </a:p>
          <a:p>
            <a:pPr marL="914400" lvl="1" indent="-457200">
              <a:buAutoNum type="arabicPeriod" startAt="7"/>
            </a:pPr>
            <a:r>
              <a:rPr lang="en-US" sz="2000" i="1" dirty="0"/>
              <a:t>Developing Advisory Tables</a:t>
            </a:r>
          </a:p>
          <a:p>
            <a:pPr lvl="2">
              <a:buFont typeface="Wingdings" pitchFamily="2" charset="2"/>
              <a:buChar char="Ø"/>
            </a:pPr>
            <a:r>
              <a:rPr lang="en-US" sz="1800" i="1" dirty="0"/>
              <a:t>Warning advisories and action matrices are the final stage in the production process tailored to specific needs of each stakeholder</a:t>
            </a:r>
          </a:p>
          <a:p>
            <a:pPr lvl="2">
              <a:buFont typeface="Wingdings" pitchFamily="2" charset="2"/>
              <a:buChar char="Ø"/>
            </a:pPr>
            <a:endParaRPr lang="en-US" sz="1800" i="1" dirty="0"/>
          </a:p>
          <a:p>
            <a:pPr marL="457200" lvl="1" indent="0">
              <a:buNone/>
            </a:pPr>
            <a:endParaRPr lang="en-US" sz="2000" i="1" dirty="0"/>
          </a:p>
          <a:p>
            <a:pPr marL="457200" lvl="1" indent="0">
              <a:buNone/>
            </a:pPr>
            <a:r>
              <a:rPr lang="en-US" sz="2000" dirty="0"/>
              <a:t>		</a:t>
            </a:r>
          </a:p>
        </p:txBody>
      </p:sp>
    </p:spTree>
    <p:extLst>
      <p:ext uri="{BB962C8B-B14F-4D97-AF65-F5344CB8AC3E}">
        <p14:creationId xmlns:p14="http://schemas.microsoft.com/office/powerpoint/2010/main" val="1345289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1702</TotalTime>
  <Words>1477</Words>
  <Application>Microsoft Office PowerPoint</Application>
  <PresentationFormat>Widescreen</PresentationFormat>
  <Paragraphs>163</Paragraphs>
  <Slides>13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Courier New</vt:lpstr>
      <vt:lpstr>Wingdings</vt:lpstr>
      <vt:lpstr>Office Theme</vt:lpstr>
      <vt:lpstr>CREWS Caribbean Priority Actions Transition to Impact-Based Forecasting </vt:lpstr>
      <vt:lpstr>Implementation Progress</vt:lpstr>
      <vt:lpstr>Regional MHEWS Roadmap</vt:lpstr>
      <vt:lpstr>MHEWS Regional Roadmap  Strategic Initiatives (SI)</vt:lpstr>
      <vt:lpstr>Priority Activities based on SIs</vt:lpstr>
      <vt:lpstr>PA Supporting the transition to IBF</vt:lpstr>
      <vt:lpstr>PA Supporting the transition to IBF</vt:lpstr>
      <vt:lpstr>PA Supporting the transition to IBF</vt:lpstr>
      <vt:lpstr>PA Supporting the transition to IBF</vt:lpstr>
      <vt:lpstr>PA Supporting the transition to IBF</vt:lpstr>
      <vt:lpstr>PA Supporting the transition to IBF</vt:lpstr>
      <vt:lpstr>PA Supporting the transition to IBF</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CREWS Caribbean Project Update  from Implementing Partners</dc:title>
  <dc:creator>Haleh Kootval</dc:creator>
  <cp:lastModifiedBy>Anna-Maria Bogdanova</cp:lastModifiedBy>
  <cp:revision>6</cp:revision>
  <dcterms:created xsi:type="dcterms:W3CDTF">2021-11-11T11:54:28Z</dcterms:created>
  <dcterms:modified xsi:type="dcterms:W3CDTF">2021-11-16T12:04:00Z</dcterms:modified>
</cp:coreProperties>
</file>