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aribbean Map.png"/>
          <p:cNvPicPr>
            <a:picLocks noChangeAspect="1"/>
          </p:cNvPicPr>
          <p:nvPr userDrawn="1"/>
        </p:nvPicPr>
        <p:blipFill>
          <a:blip r:embed="rId2" cstate="print">
            <a:lum contrast="-2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8" descr="Banner.png"/>
          <p:cNvPicPr>
            <a:picLocks noChangeAspect="1"/>
          </p:cNvPicPr>
          <p:nvPr userDrawn="1"/>
        </p:nvPicPr>
        <p:blipFill>
          <a:blip r:embed="rId3" cstate="print">
            <a:lum bright="10000"/>
          </a:blip>
          <a:stretch>
            <a:fillRect/>
          </a:stretch>
        </p:blipFill>
        <p:spPr>
          <a:xfrm>
            <a:off x="1142" y="0"/>
            <a:ext cx="9142858" cy="380952"/>
          </a:xfrm>
          <a:prstGeom prst="rect">
            <a:avLst/>
          </a:prstGeom>
        </p:spPr>
      </p:pic>
      <p:pic>
        <p:nvPicPr>
          <p:cNvPr id="11" name="Picture 10" descr="LOGO-Small.jpg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6248400"/>
            <a:ext cx="628454" cy="609600"/>
          </a:xfrm>
          <a:prstGeom prst="rect">
            <a:avLst/>
          </a:prstGeom>
        </p:spPr>
      </p:pic>
    </p:spTree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E00D012-97F7-4293-880A-59C2BF464708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C97080-2EA1-411F-B9A4-6150AAC7F3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-Small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7200"/>
            <a:ext cx="628454" cy="609600"/>
          </a:xfrm>
          <a:prstGeom prst="rect">
            <a:avLst/>
          </a:prstGeom>
        </p:spPr>
      </p:pic>
    </p:spTree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 descr="Banner-V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752600"/>
            <a:ext cx="168275" cy="4038600"/>
          </a:xfrm>
          <a:prstGeom prst="rect">
            <a:avLst/>
          </a:prstGeom>
        </p:spPr>
      </p:pic>
    </p:spTree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 descr="LOGO-Small.jpg"/>
          <p:cNvPicPr>
            <a:picLocks noChangeAspect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381000"/>
            <a:ext cx="628454" cy="685800"/>
          </a:xfrm>
          <a:prstGeom prst="rect">
            <a:avLst/>
          </a:prstGeom>
        </p:spPr>
      </p:pic>
      <p:pic>
        <p:nvPicPr>
          <p:cNvPr id="6" name="Picture 5" descr="Untitled-1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" y="1905000"/>
            <a:ext cx="152400" cy="381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scar.wmo.int/surface/" TargetMode="External"/><Relationship Id="rId2" Type="http://schemas.openxmlformats.org/officeDocument/2006/relationships/hyperlink" Target="https://wdqms.wmo.in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trp.wmo.int/enrol/index.php?id=146" TargetMode="External"/><Relationship Id="rId4" Type="http://schemas.openxmlformats.org/officeDocument/2006/relationships/hyperlink" Target="https://community.wmo.int/wigos-station-identifier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2021</a:t>
            </a:r>
            <a:r>
              <a:rPr lang="en-US" dirty="0" smtClean="0"/>
              <a:t> </a:t>
            </a:r>
            <a:r>
              <a:rPr lang="en-GB" b="1" dirty="0" smtClean="0"/>
              <a:t>MEETING OF DIRECTORS OF METEOROLOGICAL SERVICES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Document 4</a:t>
            </a:r>
          </a:p>
          <a:p>
            <a:r>
              <a:rPr lang="en-US" b="1" cap="all" dirty="0" smtClean="0"/>
              <a:t>OPERATIONAL MATTERS</a:t>
            </a:r>
            <a:endParaRPr lang="en-US" b="1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Retirement of the Annual Integrated World Weather Watch Monitoring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b="1" dirty="0" smtClean="0"/>
              <a:t>The </a:t>
            </a:r>
            <a:r>
              <a:rPr lang="en-US" sz="2400" b="1" i="1" dirty="0" smtClean="0"/>
              <a:t>Commission for Observation, Infrastructure and Information System</a:t>
            </a:r>
            <a:r>
              <a:rPr lang="en-US" sz="2400" b="1" dirty="0" smtClean="0"/>
              <a:t>s (INFCOM) at the third part of its first session (12-16 April 2021) produced an information paper on WMO Information System (WIS) Monitoring Procedures and Metadata Quality Indicators</a:t>
            </a:r>
            <a:r>
              <a:rPr lang="en-US" sz="2400" b="1" dirty="0" smtClean="0"/>
              <a:t>.</a:t>
            </a:r>
          </a:p>
          <a:p>
            <a:pPr algn="just"/>
            <a:r>
              <a:rPr lang="en-US" sz="2400" b="1" dirty="0" smtClean="0"/>
              <a:t>IWM and WDQMS were providing similar statistics of observational data</a:t>
            </a:r>
            <a:r>
              <a:rPr lang="en-US" sz="2400" b="1" dirty="0" smtClean="0"/>
              <a:t>.</a:t>
            </a:r>
          </a:p>
          <a:p>
            <a:r>
              <a:rPr lang="en-GB" sz="2400" b="1" dirty="0" smtClean="0"/>
              <a:t>INFCOM reviewed and decided inter alia</a:t>
            </a:r>
            <a:r>
              <a:rPr lang="en-GB" sz="2400" dirty="0" smtClean="0"/>
              <a:t>:</a:t>
            </a:r>
            <a:endParaRPr lang="en-US" sz="2400" dirty="0" smtClean="0"/>
          </a:p>
          <a:p>
            <a:pPr marL="627063" indent="-627063" algn="just">
              <a:buNone/>
            </a:pPr>
            <a:r>
              <a:rPr lang="en-US" sz="2400" i="1" dirty="0" smtClean="0"/>
              <a:t>	(</a:t>
            </a:r>
            <a:r>
              <a:rPr lang="en-US" sz="2400" i="1" dirty="0" smtClean="0"/>
              <a:t>1) To suspend the operation of the Integrated World Weather Watch Monitoring (IWM) and to adopt the WMO Integrated Global Observing System (WIGOS) Data Quality Monitoring System as operational replacement; </a:t>
            </a:r>
            <a:endParaRPr lang="en-US" sz="2400" dirty="0" smtClean="0"/>
          </a:p>
          <a:p>
            <a:pPr algn="just"/>
            <a:endParaRPr lang="en-US" sz="2400" b="1" dirty="0" smtClean="0"/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DQMS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43000"/>
            <a:ext cx="9144000" cy="5057491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DQMS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19200"/>
            <a:ext cx="9144000" cy="5031288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SC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40655"/>
            <a:ext cx="9144000" cy="6176690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Websites to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WDQMS</a:t>
            </a:r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OSCAR/Surface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WIGOS Station Identifiers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WIGOS Learning </a:t>
            </a:r>
            <a:r>
              <a:rPr lang="en-US" dirty="0" smtClean="0">
                <a:hlinkClick r:id="rId5"/>
              </a:rPr>
              <a:t>Portal</a:t>
            </a:r>
            <a:r>
              <a:rPr lang="en-US" dirty="0" smtClean="0"/>
              <a:t> : First time users will need to create an account using the self enrolment link.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/>
              <a:t>Providing Impact-based Forecast and Warning Services through the Common Alerting Protocol (CAP) standard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400" dirty="0" smtClean="0"/>
              <a:t>The </a:t>
            </a:r>
            <a:r>
              <a:rPr lang="en-GB" sz="2400" dirty="0" smtClean="0"/>
              <a:t>18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Session of Regional Association IV (RA IV) </a:t>
            </a:r>
            <a:r>
              <a:rPr lang="en-GB" sz="2400" dirty="0" smtClean="0"/>
              <a:t>decided </a:t>
            </a:r>
            <a:r>
              <a:rPr lang="en-GB" sz="2400" dirty="0" smtClean="0"/>
              <a:t>in regards to "</a:t>
            </a:r>
            <a:r>
              <a:rPr lang="en-GB" sz="2400" i="1" dirty="0" smtClean="0"/>
              <a:t>Providing Impact-based Forecast and Warning Services to stakeholders through the Common Alerting Protocol (CAP) standard</a:t>
            </a:r>
            <a:r>
              <a:rPr lang="en-GB" sz="2400" dirty="0" smtClean="0"/>
              <a:t>":- </a:t>
            </a:r>
            <a:endParaRPr lang="en-US" sz="2400" dirty="0" smtClean="0"/>
          </a:p>
          <a:p>
            <a:pPr lvl="1">
              <a:spcAft>
                <a:spcPts val="600"/>
              </a:spcAft>
            </a:pPr>
            <a:r>
              <a:rPr lang="en-GB" sz="2400" i="1" u="sng" dirty="0" smtClean="0"/>
              <a:t>To </a:t>
            </a:r>
            <a:r>
              <a:rPr lang="en-GB" sz="2400" b="1" i="1" u="sng" dirty="0" smtClean="0"/>
              <a:t>endorse</a:t>
            </a:r>
            <a:r>
              <a:rPr lang="en-GB" sz="2400" i="1" u="sng" dirty="0" smtClean="0"/>
              <a:t> the implementation of Impact-based Forecast and Warning Services (IBFWS)</a:t>
            </a:r>
            <a:r>
              <a:rPr lang="en-GB" sz="2400" i="1" dirty="0" smtClean="0"/>
              <a:t> by Members through formal engagement with Disaster Management and Civil Protection Authorities (DMCPAs) and other stakeholders; </a:t>
            </a:r>
            <a:endParaRPr lang="en-US" sz="2400" dirty="0" smtClean="0"/>
          </a:p>
          <a:p>
            <a:pPr lvl="1">
              <a:spcAft>
                <a:spcPts val="600"/>
              </a:spcAft>
            </a:pPr>
            <a:r>
              <a:rPr lang="en-GB" sz="2400" i="1" u="sng" dirty="0" smtClean="0"/>
              <a:t>To </a:t>
            </a:r>
            <a:r>
              <a:rPr lang="en-GB" sz="2400" b="1" i="1" u="sng" dirty="0" smtClean="0"/>
              <a:t>adopt</a:t>
            </a:r>
            <a:r>
              <a:rPr lang="en-GB" sz="2400" i="1" u="sng" dirty="0" smtClean="0"/>
              <a:t> the CAP standard for the dissemination of warnings </a:t>
            </a:r>
            <a:r>
              <a:rPr lang="en-GB" sz="2400" i="1" dirty="0" smtClean="0"/>
              <a:t>to the stakeholders, as a significant step in the implementation of the Global Multi-hazard Alert System (GMAS) framework in the Region;</a:t>
            </a:r>
            <a:endParaRPr lang="en-US" sz="24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Regional Basic Observing Network </a:t>
            </a:r>
            <a:r>
              <a:rPr lang="en-US" sz="3200" b="1" dirty="0" smtClean="0"/>
              <a:t>(RBON)and </a:t>
            </a:r>
            <a:r>
              <a:rPr lang="en-US" sz="3200" b="1" dirty="0" smtClean="0"/>
              <a:t>Global Basic Observing </a:t>
            </a:r>
            <a:r>
              <a:rPr lang="en-US" sz="3200" b="1" dirty="0" smtClean="0"/>
              <a:t>Network (GBON</a:t>
            </a:r>
            <a:r>
              <a:rPr lang="en-US" sz="3600" b="1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800" dirty="0" smtClean="0"/>
              <a:t>The Regional Basic Synoptic Network (RBSN) </a:t>
            </a:r>
            <a:r>
              <a:rPr lang="en-US" sz="2800" dirty="0" smtClean="0"/>
              <a:t>and Regional </a:t>
            </a:r>
            <a:r>
              <a:rPr lang="en-US" sz="2800" dirty="0" smtClean="0"/>
              <a:t>Basic Climatological Network (RBCN), will become a major part of the Regional Basic Observing Network, which will replace the RBSN and </a:t>
            </a:r>
            <a:r>
              <a:rPr lang="en-US" sz="2800" dirty="0" smtClean="0"/>
              <a:t>RBCN.</a:t>
            </a:r>
          </a:p>
          <a:p>
            <a:pPr algn="just"/>
            <a:r>
              <a:rPr lang="en-US" sz="2800" dirty="0" smtClean="0"/>
              <a:t>Global Numerical Weather Prediction (NWP) and climate </a:t>
            </a:r>
            <a:r>
              <a:rPr lang="en-US" sz="2800" dirty="0" smtClean="0"/>
              <a:t>reanalysis, </a:t>
            </a:r>
            <a:r>
              <a:rPr lang="en-US" sz="2800" dirty="0" smtClean="0"/>
              <a:t>depend on access to globally consistent sets of observations provided by surface- and space-based observing systems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In order to ensure that observational requirements for Global NWP and climate reanalysis are met more </a:t>
            </a:r>
            <a:r>
              <a:rPr lang="en-US" sz="2800" dirty="0" smtClean="0"/>
              <a:t>effectively, </a:t>
            </a:r>
            <a:r>
              <a:rPr lang="en-US" sz="2800" dirty="0" smtClean="0"/>
              <a:t>a new </a:t>
            </a:r>
            <a:r>
              <a:rPr lang="en-US" sz="2800" dirty="0" smtClean="0"/>
              <a:t>approach </a:t>
            </a:r>
            <a:r>
              <a:rPr lang="en-US" sz="2800" dirty="0" smtClean="0"/>
              <a:t>is essential to support these </a:t>
            </a:r>
            <a:r>
              <a:rPr lang="en-US" sz="2800" dirty="0" smtClean="0"/>
              <a:t>applications. The new approach is </a:t>
            </a:r>
            <a:r>
              <a:rPr lang="en-US" sz="2800" dirty="0" smtClean="0"/>
              <a:t>the </a:t>
            </a:r>
            <a:r>
              <a:rPr lang="en-US" sz="2800" i="1" dirty="0" smtClean="0"/>
              <a:t>Global Basic Observing Network</a:t>
            </a:r>
            <a:r>
              <a:rPr lang="en-US" sz="2800" dirty="0" smtClean="0"/>
              <a:t> or GBON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40543" y="2967335"/>
            <a:ext cx="38629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QUESTIONS?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MO-Memb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CMO-Members</Template>
  <TotalTime>4060</TotalTime>
  <Words>342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CMO-Members</vt:lpstr>
      <vt:lpstr>2021 MEETING OF DIRECTORS OF METEOROLOGICAL SERVICES</vt:lpstr>
      <vt:lpstr>Retirement of the Annual Integrated World Weather Watch Monitoring</vt:lpstr>
      <vt:lpstr>Slide 3</vt:lpstr>
      <vt:lpstr>Slide 4</vt:lpstr>
      <vt:lpstr>Slide 5</vt:lpstr>
      <vt:lpstr>Websites to Note</vt:lpstr>
      <vt:lpstr>Providing Impact-based Forecast and Warning Services through the Common Alerting Protocol (CAP) standard</vt:lpstr>
      <vt:lpstr>Regional Basic Observing Network (RBON)and Global Basic Observing Network (GBON)</vt:lpstr>
      <vt:lpstr>Slide 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DeSouza</dc:creator>
  <cp:lastModifiedBy>DeSouza</cp:lastModifiedBy>
  <cp:revision>289</cp:revision>
  <dcterms:created xsi:type="dcterms:W3CDTF">2021-11-08T15:47:23Z</dcterms:created>
  <dcterms:modified xsi:type="dcterms:W3CDTF">2021-11-11T11:28:18Z</dcterms:modified>
</cp:coreProperties>
</file>