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17"/>
  </p:notesMasterIdLst>
  <p:sldIdLst>
    <p:sldId id="401" r:id="rId5"/>
    <p:sldId id="403" r:id="rId6"/>
    <p:sldId id="415" r:id="rId7"/>
    <p:sldId id="413" r:id="rId8"/>
    <p:sldId id="416" r:id="rId9"/>
    <p:sldId id="411" r:id="rId10"/>
    <p:sldId id="417" r:id="rId11"/>
    <p:sldId id="402" r:id="rId12"/>
    <p:sldId id="412" r:id="rId13"/>
    <p:sldId id="418" r:id="rId14"/>
    <p:sldId id="414" r:id="rId15"/>
    <p:sldId id="40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08" autoAdjust="0"/>
  </p:normalViewPr>
  <p:slideViewPr>
    <p:cSldViewPr snapToGrid="0">
      <p:cViewPr varScale="1">
        <p:scale>
          <a:sx n="52" d="100"/>
          <a:sy n="52" d="100"/>
        </p:scale>
        <p:origin x="77" y="773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0B616-BCB2-4E7C-BAA6-B90DF21B9EDF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EDF81-139F-488C-872B-4720FBA6B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1520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JAMAICA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252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JAMAICA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898648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3639312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4389120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JAMAICA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JAMAICA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JAMAICA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JAMAICA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3529014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/>
              <a:t>JAMAICA</a:t>
            </a:r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JAMAICA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4618037" cy="5432425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JAMAICA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JAMAICA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7056" y="4297680"/>
            <a:ext cx="4434840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JAMAICA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JAMAICA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JAMAICA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JAMAICA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fif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8CF5B-E8DE-48F3-9581-51BBEC47AE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2021</a:t>
            </a:r>
            <a:br>
              <a:rPr lang="en-US" dirty="0"/>
            </a:br>
            <a:r>
              <a:rPr lang="en-US" dirty="0"/>
              <a:t>Weather Impacts on Jamaica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D29EF-CFED-41EF-9138-BE844655F3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Evan Thompson</a:t>
            </a:r>
          </a:p>
          <a:p>
            <a:r>
              <a:rPr lang="en-US" sz="1800" dirty="0"/>
              <a:t>Director</a:t>
            </a:r>
          </a:p>
          <a:p>
            <a:r>
              <a:rPr lang="en-US" sz="1800" dirty="0"/>
              <a:t>Meteorological service</a:t>
            </a:r>
          </a:p>
          <a:p>
            <a:r>
              <a:rPr lang="en-US" sz="1800" dirty="0"/>
              <a:t>JAMAICA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3E44F4-7A99-426A-89F2-5E6905A87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3675" y="6090082"/>
            <a:ext cx="668621" cy="458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C5E132-B1EC-41A2-BCCF-4709C3BD1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512" y="6019128"/>
            <a:ext cx="646923" cy="59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6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CB31C-0317-40BB-892D-3B87D1735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/>
              <a:t>Surface Trough</a:t>
            </a:r>
            <a:br>
              <a:rPr lang="en-JM" dirty="0"/>
            </a:br>
            <a:r>
              <a:rPr lang="en-JM" sz="2800" dirty="0">
                <a:solidFill>
                  <a:srgbClr val="FFFF00"/>
                </a:solidFill>
                <a:latin typeface="Arial Narrow" panose="020B0606020202030204" pitchFamily="34" charset="0"/>
              </a:rPr>
              <a:t>October 2</a:t>
            </a:r>
            <a:endParaRPr lang="en-JM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9320FC-34D3-4F6C-85AB-FF8FA56CC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JAMAICA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444D67-D535-45A6-BC7D-831CB4FEC50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JM" b="1" dirty="0">
                <a:solidFill>
                  <a:srgbClr val="FF0000"/>
                </a:solidFill>
              </a:rPr>
              <a:t>Hailstorm reported in Kingston Metropolitan Region on September 30.</a:t>
            </a:r>
          </a:p>
          <a:p>
            <a:endParaRPr lang="en-JM" b="1" dirty="0"/>
          </a:p>
          <a:p>
            <a:endParaRPr lang="en-JM" b="1" dirty="0"/>
          </a:p>
          <a:p>
            <a:r>
              <a:rPr lang="en-JM" b="1" dirty="0"/>
              <a:t>Located just west of Jamaica, the trough generated thunderstorms that caused heavy rains and strong winds that removed roofs within a 15-minute period in St Catherine.</a:t>
            </a:r>
          </a:p>
          <a:p>
            <a:r>
              <a:rPr lang="en-JM" b="1" dirty="0"/>
              <a:t>Downed trees resulted in blocked roadways and loss of electricity.</a:t>
            </a:r>
          </a:p>
        </p:txBody>
      </p:sp>
    </p:spTree>
    <p:extLst>
      <p:ext uri="{BB962C8B-B14F-4D97-AF65-F5344CB8AC3E}">
        <p14:creationId xmlns:p14="http://schemas.microsoft.com/office/powerpoint/2010/main" val="2104915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D4C4-E5A2-4F5C-9BE3-BDFC5007F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/>
              <a:t>Quasi-Stationary Front</a:t>
            </a:r>
            <a:br>
              <a:rPr lang="en-JM" dirty="0"/>
            </a:br>
            <a:r>
              <a:rPr lang="en-JM" sz="2800" dirty="0">
                <a:solidFill>
                  <a:srgbClr val="FFFF00"/>
                </a:solidFill>
                <a:latin typeface="Arial Narrow" panose="020B0606020202030204" pitchFamily="34" charset="0"/>
              </a:rPr>
              <a:t>November 8</a:t>
            </a:r>
            <a:endParaRPr lang="en-JM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33C2F6-1209-46E9-A832-33FE5650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JAMAICA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B808C-3183-49D6-B906-69C87FD1D9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91225" y="712788"/>
            <a:ext cx="4662575" cy="5432425"/>
          </a:xfrm>
        </p:spPr>
        <p:txBody>
          <a:bodyPr/>
          <a:lstStyle/>
          <a:p>
            <a:r>
              <a:rPr lang="en-JM" b="1" dirty="0">
                <a:cs typeface="Arial" panose="020B0604020202020204" pitchFamily="34" charset="0"/>
              </a:rPr>
              <a:t>The Frontal System located just west of the island produced overnight and morning rain over mainly western parishes.</a:t>
            </a:r>
          </a:p>
          <a:p>
            <a:r>
              <a:rPr lang="en-JM" b="1" dirty="0">
                <a:cs typeface="Arial" panose="020B0604020202020204" pitchFamily="34" charset="0"/>
              </a:rPr>
              <a:t>Heavy rainfall resulted in severe flooding in sections of Montego Bay and its environs.</a:t>
            </a:r>
          </a:p>
          <a:p>
            <a:r>
              <a:rPr lang="en-JM" b="1" dirty="0">
                <a:solidFill>
                  <a:srgbClr val="C00000"/>
                </a:solidFill>
                <a:cs typeface="Arial" panose="020B0604020202020204" pitchFamily="34" charset="0"/>
              </a:rPr>
              <a:t>Mean Rainfall for November – 101.8mm</a:t>
            </a:r>
          </a:p>
          <a:p>
            <a:r>
              <a:rPr lang="en-JM" b="1" dirty="0">
                <a:solidFill>
                  <a:srgbClr val="C00000"/>
                </a:solidFill>
                <a:cs typeface="Arial" panose="020B0604020202020204" pitchFamily="34" charset="0"/>
              </a:rPr>
              <a:t>Rainfall on November 8, 2021 – 157.3mm</a:t>
            </a:r>
          </a:p>
        </p:txBody>
      </p:sp>
    </p:spTree>
    <p:extLst>
      <p:ext uri="{BB962C8B-B14F-4D97-AF65-F5344CB8AC3E}">
        <p14:creationId xmlns:p14="http://schemas.microsoft.com/office/powerpoint/2010/main" val="1374592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A6E381-7CDD-4999-B9C7-CD31E749F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DB3C5E-E520-4B9D-8574-178AD4C9F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3271517"/>
            <a:ext cx="4443984" cy="594360"/>
          </a:xfrm>
        </p:spPr>
        <p:txBody>
          <a:bodyPr/>
          <a:lstStyle/>
          <a:p>
            <a:r>
              <a:rPr lang="en-US" dirty="0"/>
              <a:t>Evan Thompson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8B0F30-95FD-437A-9D9B-F937C36E9C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Director, Meteorological Service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1A06CA-0B70-4C53-BE9B-665816B036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4016256"/>
            <a:ext cx="4443984" cy="594360"/>
          </a:xfrm>
        </p:spPr>
        <p:txBody>
          <a:bodyPr/>
          <a:lstStyle/>
          <a:p>
            <a:r>
              <a:rPr lang="en-US" dirty="0"/>
              <a:t>JAMAICA</a:t>
            </a:r>
          </a:p>
          <a:p>
            <a:endParaRPr lang="en-US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88B80ED8-4BA0-4908-AD21-D5047EA8C2C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18340" b="18340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B5CB4E4E-F578-4FB7-B7D4-620C54CC84B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1212" b="12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0767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A85D8F-96DF-414F-96F0-8F01B9758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05652" cy="2103436"/>
          </a:xfrm>
        </p:spPr>
        <p:txBody>
          <a:bodyPr/>
          <a:lstStyle/>
          <a:p>
            <a:r>
              <a:rPr lang="en-US" dirty="0"/>
              <a:t>Weather Features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F79409-2936-4FDC-BF6F-45FC9FDA8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2035346"/>
          </a:xfrm>
        </p:spPr>
        <p:txBody>
          <a:bodyPr/>
          <a:lstStyle/>
          <a:p>
            <a:r>
              <a:rPr lang="en-US" sz="2400" b="1" dirty="0"/>
              <a:t>Tropical Waves</a:t>
            </a:r>
          </a:p>
          <a:p>
            <a:r>
              <a:rPr lang="en-US" sz="2400" b="1" dirty="0"/>
              <a:t>Tropical Cyclones</a:t>
            </a:r>
          </a:p>
          <a:p>
            <a:r>
              <a:rPr lang="en-US" sz="2400" b="1" dirty="0"/>
              <a:t>Frontal Systems</a:t>
            </a:r>
          </a:p>
          <a:p>
            <a:r>
              <a:rPr lang="en-US" sz="2400" b="1" dirty="0"/>
              <a:t>Severe Thunderstorms</a:t>
            </a:r>
          </a:p>
          <a:p>
            <a:endParaRPr lang="en-US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A5151B33-E183-46AF-8D24-D31261AFCBB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1058" r="11058"/>
          <a:stretch>
            <a:fillRect/>
          </a:stretch>
        </p:blipFill>
        <p:spPr>
          <a:xfrm>
            <a:off x="4758812" y="3802958"/>
            <a:ext cx="4228282" cy="3055043"/>
          </a:xfr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5863DEB-CB66-4398-9C9B-2360CACC22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6428" r="26428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9ED5BB3-F369-492A-BEF1-B4FC4F37CDF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11839" r="11839"/>
          <a:stretch>
            <a:fillRect/>
          </a:stretch>
        </p:blipFill>
        <p:spPr>
          <a:xfrm>
            <a:off x="4758635" y="0"/>
            <a:ext cx="4228635" cy="3694372"/>
          </a:xfr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0C594FE4-E3E7-4F8F-B4ED-EF849472D9A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11886" r="118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294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D7FE9-6DF3-4DBF-995A-64E35C6D2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/>
              <a:t>Upper-Level Trough</a:t>
            </a:r>
            <a:br>
              <a:rPr lang="en-JM" dirty="0"/>
            </a:br>
            <a:r>
              <a:rPr lang="en-JM" sz="2800" dirty="0">
                <a:solidFill>
                  <a:srgbClr val="FFFF00"/>
                </a:solidFill>
                <a:latin typeface="Arial Narrow" panose="020B0606020202030204" pitchFamily="34" charset="0"/>
              </a:rPr>
              <a:t>January 8-9</a:t>
            </a:r>
            <a:endParaRPr lang="en-JM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E59E3-A9AF-446F-B11C-868349A82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JAMAICA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8CA5DB-1AEE-42B7-B90D-6922A636E8A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JM" b="1" dirty="0"/>
              <a:t>Trough extending over Cuba and Jamaica produced flooding in a number of communities of Montego Bay</a:t>
            </a:r>
          </a:p>
        </p:txBody>
      </p:sp>
    </p:spTree>
    <p:extLst>
      <p:ext uri="{BB962C8B-B14F-4D97-AF65-F5344CB8AC3E}">
        <p14:creationId xmlns:p14="http://schemas.microsoft.com/office/powerpoint/2010/main" val="1380446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4473-C4FE-4127-AC50-68028F04A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/>
              <a:t>Quasi-Stationary Front</a:t>
            </a:r>
            <a:br>
              <a:rPr lang="en-JM" dirty="0"/>
            </a:br>
            <a:r>
              <a:rPr lang="en-JM" sz="2800" dirty="0">
                <a:solidFill>
                  <a:srgbClr val="FFFF00"/>
                </a:solidFill>
                <a:latin typeface="Arial Narrow" panose="020B0606020202030204" pitchFamily="34" charset="0"/>
              </a:rPr>
              <a:t>February 4-5</a:t>
            </a:r>
            <a:endParaRPr lang="en-JM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4EA24B-AB3C-421A-A0A5-7F9A92996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JAMAICA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408EC-2981-4DEA-912C-59FC7B363F5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JM" b="1" dirty="0">
                <a:cs typeface="Arial" panose="020B0604020202020204" pitchFamily="34" charset="0"/>
              </a:rPr>
              <a:t>Located just east of Jamaica, the Frontal System produced overnight rains lasting more than 13 hours in some areas in the northeast of the island.</a:t>
            </a:r>
          </a:p>
          <a:p>
            <a:r>
              <a:rPr lang="en-JM" b="1" dirty="0">
                <a:cs typeface="Arial" panose="020B0604020202020204" pitchFamily="34" charset="0"/>
              </a:rPr>
              <a:t>Flooding was reported across Portland and the Caneside and Little Annotto Rivers overflowed their banks.</a:t>
            </a:r>
          </a:p>
        </p:txBody>
      </p:sp>
    </p:spTree>
    <p:extLst>
      <p:ext uri="{BB962C8B-B14F-4D97-AF65-F5344CB8AC3E}">
        <p14:creationId xmlns:p14="http://schemas.microsoft.com/office/powerpoint/2010/main" val="3009028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949C9-304B-42D2-99B2-98BE56D2F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/>
              <a:t>Tropical Wave</a:t>
            </a:r>
            <a:br>
              <a:rPr lang="en-JM" dirty="0"/>
            </a:br>
            <a:r>
              <a:rPr lang="en-JM" sz="2800" dirty="0">
                <a:solidFill>
                  <a:srgbClr val="FFFF00"/>
                </a:solidFill>
                <a:latin typeface="Arial Narrow" panose="020B0606020202030204" pitchFamily="34" charset="0"/>
              </a:rPr>
              <a:t>June 28-29</a:t>
            </a:r>
            <a:endParaRPr lang="en-JM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AA025D-B3F7-42A0-AD28-CA0E2FA9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JAMAICA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69D4F8-5DD5-4A2F-B115-1FDE637EED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JM" b="1" dirty="0"/>
              <a:t>A combination of a tropical wave and an upper-level trough produced several hours of rainfall over western parishes and led to a massive landslide.</a:t>
            </a:r>
          </a:p>
        </p:txBody>
      </p:sp>
    </p:spTree>
    <p:extLst>
      <p:ext uri="{BB962C8B-B14F-4D97-AF65-F5344CB8AC3E}">
        <p14:creationId xmlns:p14="http://schemas.microsoft.com/office/powerpoint/2010/main" val="1506817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E1345-9855-43CB-90B7-F4B4791C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/>
              <a:t>Tropical Storm </a:t>
            </a:r>
            <a:r>
              <a:rPr lang="en-JM" dirty="0">
                <a:solidFill>
                  <a:srgbClr val="FFFF00"/>
                </a:solidFill>
              </a:rPr>
              <a:t>Elsa</a:t>
            </a:r>
            <a:br>
              <a:rPr lang="en-JM" dirty="0"/>
            </a:br>
            <a:r>
              <a:rPr lang="en-JM" sz="2800" dirty="0">
                <a:solidFill>
                  <a:srgbClr val="FFFF00"/>
                </a:solidFill>
                <a:latin typeface="Arial Narrow" panose="020B0606020202030204" pitchFamily="34" charset="0"/>
              </a:rPr>
              <a:t>July 3-4</a:t>
            </a:r>
            <a:endParaRPr lang="en-JM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0C06A1-70E9-4238-82F8-AD4B288DA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JAMAICA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807BC-5D1B-40FB-979D-66EE7230DE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4618037" cy="5481535"/>
          </a:xfrm>
        </p:spPr>
        <p:txBody>
          <a:bodyPr/>
          <a:lstStyle/>
          <a:p>
            <a:r>
              <a:rPr lang="en-JM" b="1" dirty="0">
                <a:cs typeface="Arial" panose="020B0604020202020204" pitchFamily="34" charset="0"/>
              </a:rPr>
              <a:t>The centre of Elsa passed east and north of Jamaica and was just 40km off the northeast coast on July 4.</a:t>
            </a:r>
          </a:p>
          <a:p>
            <a:r>
              <a:rPr lang="en-JM" b="1" dirty="0">
                <a:cs typeface="Arial" panose="020B0604020202020204" pitchFamily="34" charset="0"/>
              </a:rPr>
              <a:t>Several hours of continuous rainfall started on the night of July 3 and continued all day on the 4</a:t>
            </a:r>
            <a:r>
              <a:rPr lang="en-JM" b="1" baseline="30000" dirty="0">
                <a:cs typeface="Arial" panose="020B0604020202020204" pitchFamily="34" charset="0"/>
              </a:rPr>
              <a:t>th</a:t>
            </a:r>
            <a:r>
              <a:rPr lang="en-JM" b="1" dirty="0">
                <a:cs typeface="Arial" panose="020B0604020202020204" pitchFamily="34" charset="0"/>
              </a:rPr>
              <a:t>, resulting in floods in several communities of St Thomas, Kingston, St Andrew, St Catherine and Clarendon.</a:t>
            </a:r>
          </a:p>
        </p:txBody>
      </p:sp>
    </p:spTree>
    <p:extLst>
      <p:ext uri="{BB962C8B-B14F-4D97-AF65-F5344CB8AC3E}">
        <p14:creationId xmlns:p14="http://schemas.microsoft.com/office/powerpoint/2010/main" val="2568952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642D7-D7D6-43E9-ABEA-3D0A792EF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/>
              <a:t>Upper-Level Trough</a:t>
            </a:r>
            <a:br>
              <a:rPr lang="en-JM" dirty="0"/>
            </a:br>
            <a:r>
              <a:rPr lang="en-JM" sz="2800" dirty="0">
                <a:solidFill>
                  <a:srgbClr val="FFFF00"/>
                </a:solidFill>
                <a:latin typeface="Arial Narrow" panose="020B0606020202030204" pitchFamily="34" charset="0"/>
              </a:rPr>
              <a:t>July 25 and 27</a:t>
            </a:r>
            <a:endParaRPr lang="en-JM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267D01-FFD4-4FC3-BD50-BC00338D0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JAMAICA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16C40E-CB64-4BF5-9E75-BD63A2FA29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JM" b="1" dirty="0"/>
              <a:t>News reports indicated that a “freak storm” affected a community in St Elizabeth destroying crops and roofing on the 25th.</a:t>
            </a:r>
          </a:p>
          <a:p>
            <a:r>
              <a:rPr lang="en-JM" b="1" dirty="0"/>
              <a:t>Another similar event on the 27th produced heavy thunderstorms downing trees and power lines in the same parish.</a:t>
            </a:r>
          </a:p>
        </p:txBody>
      </p:sp>
    </p:spTree>
    <p:extLst>
      <p:ext uri="{BB962C8B-B14F-4D97-AF65-F5344CB8AC3E}">
        <p14:creationId xmlns:p14="http://schemas.microsoft.com/office/powerpoint/2010/main" val="250148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67F229A-48C3-4BE7-96EC-3C05DC7FB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Tropical Storm </a:t>
            </a:r>
            <a:r>
              <a:rPr lang="en-US" dirty="0">
                <a:solidFill>
                  <a:srgbClr val="FFFF00"/>
                </a:solidFill>
              </a:rPr>
              <a:t>Grace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rgbClr val="FFFF00"/>
                </a:solidFill>
                <a:latin typeface="Arial Narrow" panose="020B0606020202030204" pitchFamily="34" charset="0"/>
              </a:rPr>
              <a:t>August 17</a:t>
            </a:r>
            <a:endParaRPr lang="en-US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041F48D-F184-4F9F-B5AC-F127F0898F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4618037" cy="5561666"/>
          </a:xfrm>
        </p:spPr>
        <p:txBody>
          <a:bodyPr>
            <a:normAutofit lnSpcReduction="10000"/>
          </a:bodyPr>
          <a:lstStyle/>
          <a:p>
            <a:r>
              <a:rPr lang="en-US" sz="18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 centre of the tropical cyclone moved across the island from east to west bringing tropical storm conditions. </a:t>
            </a:r>
          </a:p>
          <a:p>
            <a:r>
              <a:rPr lang="en-US" sz="18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Flooding was reported of in all parishes and landslides, downed trees, downed power lines and electrical outages were also reported in several parishes</a:t>
            </a:r>
            <a:r>
              <a:rPr lang="en-US" sz="1800" b="1" dirty="0">
                <a:cs typeface="Arial" panose="020B0604020202020204" pitchFamily="34" charset="0"/>
              </a:rPr>
              <a:t>.</a:t>
            </a:r>
          </a:p>
          <a:p>
            <a:r>
              <a:rPr lang="en-US" b="1" dirty="0">
                <a:cs typeface="Arial" panose="020B0604020202020204" pitchFamily="34" charset="0"/>
              </a:rPr>
              <a:t>The meteorological radar was effective in pinpointing the location of the centre of Grace as it moved across the island, which was very useful to the NHC.</a:t>
            </a:r>
          </a:p>
          <a:p>
            <a:r>
              <a:rPr lang="en-JM" sz="1800" b="1" dirty="0">
                <a:effectLst/>
                <a:ea typeface="Times New Roman" panose="02020603050405020304" pitchFamily="18" charset="0"/>
              </a:rPr>
              <a:t>The highest 24 hour period of rainfall total of 357.5 mm was recorded at Bois Content in St. Catherine on August 17, 2021.</a:t>
            </a:r>
          </a:p>
          <a:p>
            <a:r>
              <a:rPr lang="en-JM" sz="1800" b="1" dirty="0">
                <a:effectLst/>
                <a:ea typeface="Times New Roman" panose="02020603050405020304" pitchFamily="18" charset="0"/>
              </a:rPr>
              <a:t>Mona recorded the highest wind gust of 81 km/h.</a:t>
            </a:r>
          </a:p>
          <a:p>
            <a:r>
              <a:rPr lang="en-JM" sz="1800" b="1" dirty="0">
                <a:effectLst/>
                <a:ea typeface="Times New Roman" panose="02020603050405020304" pitchFamily="18" charset="0"/>
              </a:rPr>
              <a:t>The lowest QNH was 1007.24 millibars.</a:t>
            </a:r>
          </a:p>
          <a:p>
            <a:endParaRPr lang="en-US" sz="18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151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147A7-E73A-44E3-A96C-FEC82CBD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M" dirty="0"/>
              <a:t>Tropical Storm </a:t>
            </a:r>
            <a:r>
              <a:rPr lang="en-JM" dirty="0">
                <a:solidFill>
                  <a:srgbClr val="FFFF00"/>
                </a:solidFill>
              </a:rPr>
              <a:t>Ida</a:t>
            </a:r>
            <a:br>
              <a:rPr lang="en-JM" dirty="0"/>
            </a:br>
            <a:r>
              <a:rPr lang="en-JM" sz="2800" dirty="0">
                <a:solidFill>
                  <a:srgbClr val="FFFF00"/>
                </a:solidFill>
                <a:latin typeface="Arial Narrow" panose="020B0606020202030204" pitchFamily="34" charset="0"/>
              </a:rPr>
              <a:t>August 26-27</a:t>
            </a:r>
            <a:endParaRPr lang="en-JM" dirty="0">
              <a:solidFill>
                <a:srgbClr val="FFFF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060014-BC5F-4FB8-9AEE-2E36D1F7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JAMAICA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380FD5-482C-4B28-984E-66A90EB3CD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JM" b="1" dirty="0"/>
              <a:t>Area of Low Pressure, associated with tropical wave, developed into Tropical Depression #9 on August 26 while 190km SSW of Jamaica.  </a:t>
            </a:r>
          </a:p>
          <a:p>
            <a:r>
              <a:rPr lang="en-JM" b="1" dirty="0"/>
              <a:t>Tropical Storm Ida formed later in the afternoon about 160 km from westernmost point of island.</a:t>
            </a:r>
          </a:p>
          <a:p>
            <a:r>
              <a:rPr lang="en-JM" b="1" dirty="0"/>
              <a:t>Rainfall affected several parishes with flooding and landslides.  The Rio Cobre overflowed its banks and numerous roads across the island were blocked by landslides.</a:t>
            </a:r>
          </a:p>
          <a:p>
            <a:r>
              <a:rPr lang="en-JM" b="1" dirty="0"/>
              <a:t>One loss of life.</a:t>
            </a:r>
          </a:p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16157162"/>
      </p:ext>
    </p:extLst>
  </p:cSld>
  <p:clrMapOvr>
    <a:masterClrMapping/>
  </p:clrMapOvr>
</p:sld>
</file>

<file path=ppt/theme/theme1.xml><?xml version="1.0" encoding="utf-8"?>
<a:theme xmlns:a="http://schemas.openxmlformats.org/drawingml/2006/main" name="Brush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" id="{83ACE2F6-3F27-4C0C-9F26-3A644E012A31}" vid="{2791EB26-28CE-473B-9B2E-6D68997E89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FCC198-DBFA-46B2-A241-8E3888E6367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Brush presentation</Template>
  <TotalTime>801</TotalTime>
  <Words>566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Century Gothic</vt:lpstr>
      <vt:lpstr>Elephant</vt:lpstr>
      <vt:lpstr>Brush</vt:lpstr>
      <vt:lpstr>2021 Weather Impacts on Jamaica</vt:lpstr>
      <vt:lpstr>Weather Features</vt:lpstr>
      <vt:lpstr>Upper-Level Trough January 8-9</vt:lpstr>
      <vt:lpstr>Quasi-Stationary Front February 4-5</vt:lpstr>
      <vt:lpstr>Tropical Wave June 28-29</vt:lpstr>
      <vt:lpstr>Tropical Storm Elsa July 3-4</vt:lpstr>
      <vt:lpstr>Upper-Level Trough July 25 and 27</vt:lpstr>
      <vt:lpstr>Tropical Storm Grace August 17</vt:lpstr>
      <vt:lpstr>Tropical Storm Ida August 26-27</vt:lpstr>
      <vt:lpstr>Surface Trough October 2</vt:lpstr>
      <vt:lpstr>Quasi-Stationary Front November 8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Weather Impacts in Jamaica</dc:title>
  <dc:creator>Evan Thompson</dc:creator>
  <cp:lastModifiedBy>Evan Thompson</cp:lastModifiedBy>
  <cp:revision>10</cp:revision>
  <dcterms:created xsi:type="dcterms:W3CDTF">2021-11-14T18:40:45Z</dcterms:created>
  <dcterms:modified xsi:type="dcterms:W3CDTF">2021-11-17T17:19:27Z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