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oonlight title.png"/>
          <p:cNvPicPr>
            <a:picLocks noChangeAspect="1"/>
          </p:cNvPicPr>
          <p:nvPr/>
        </p:nvPicPr>
        <p:blipFill>
          <a:blip r:embed="rId2" cstate="print"/>
          <a:srcRect l="6765" r="4151" b="4117"/>
          <a:stretch>
            <a:fillRect/>
          </a:stretch>
        </p:blipFill>
        <p:spPr>
          <a:xfrm>
            <a:off x="0" y="0"/>
            <a:ext cx="9144000" cy="6859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52600"/>
            <a:ext cx="5410200" cy="1801906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2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733800"/>
            <a:ext cx="4724400" cy="1676400"/>
          </a:xfrm>
        </p:spPr>
        <p:txBody>
          <a:bodyPr>
            <a:normAutofit/>
          </a:bodyPr>
          <a:lstStyle>
            <a:lvl1pPr marL="0" indent="0" algn="l">
              <a:buNone/>
              <a:defRPr sz="22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0" y="6347908"/>
            <a:ext cx="2133600" cy="182880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544234"/>
            <a:ext cx="2895600" cy="182880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511960"/>
            <a:ext cx="1066800" cy="21515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6438" y="1981201"/>
            <a:ext cx="5325315" cy="3841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793751"/>
            <a:ext cx="1371600" cy="5041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6438" y="793751"/>
            <a:ext cx="4500562" cy="5041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section.png"/>
          <p:cNvPicPr>
            <a:picLocks noChangeAspect="1"/>
          </p:cNvPicPr>
          <p:nvPr/>
        </p:nvPicPr>
        <p:blipFill>
          <a:blip r:embed="rId2" cstate="print"/>
          <a:srcRect l="6389" r="4959" b="27051"/>
          <a:stretch>
            <a:fillRect/>
          </a:stretch>
        </p:blipFill>
        <p:spPr>
          <a:xfrm>
            <a:off x="0" y="0"/>
            <a:ext cx="9144000" cy="68587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38400"/>
            <a:ext cx="7772400" cy="1362075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2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86200"/>
            <a:ext cx="7772400" cy="941294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20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oonlight - two content.png"/>
          <p:cNvPicPr>
            <a:picLocks noChangeAspect="1"/>
          </p:cNvPicPr>
          <p:nvPr/>
        </p:nvPicPr>
        <p:blipFill>
          <a:blip r:embed="rId2" cstate="print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92162"/>
            <a:ext cx="6019799" cy="808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6438" y="2003425"/>
            <a:ext cx="2971800" cy="383222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03425"/>
            <a:ext cx="2971800" cy="38322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oonlight - two content.png"/>
          <p:cNvPicPr>
            <a:picLocks noChangeAspect="1"/>
          </p:cNvPicPr>
          <p:nvPr/>
        </p:nvPicPr>
        <p:blipFill>
          <a:blip r:embed="rId2" cstate="print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92162"/>
            <a:ext cx="6019799" cy="8080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700960"/>
            <a:ext cx="2971800" cy="7508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200" y="2541494"/>
            <a:ext cx="2971800" cy="329415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199" y="1700960"/>
            <a:ext cx="2971800" cy="7508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541494"/>
            <a:ext cx="2971800" cy="329415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- two content.png"/>
          <p:cNvPicPr>
            <a:picLocks noChangeAspect="1"/>
          </p:cNvPicPr>
          <p:nvPr/>
        </p:nvPicPr>
        <p:blipFill>
          <a:blip r:embed="rId2" cstate="print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033272"/>
            <a:ext cx="1298448" cy="2624328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71600"/>
            <a:ext cx="4953000" cy="38862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7248" y="5486400"/>
            <a:ext cx="4498848" cy="758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- two content.png"/>
          <p:cNvPicPr>
            <a:picLocks noChangeAspect="1"/>
          </p:cNvPicPr>
          <p:nvPr/>
        </p:nvPicPr>
        <p:blipFill>
          <a:blip r:embed="rId2" cstate="print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33462"/>
            <a:ext cx="1295400" cy="2624138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5000" y="914400"/>
            <a:ext cx="5486400" cy="4495800"/>
          </a:xfrm>
          <a:prstGeom prst="ellipse">
            <a:avLst/>
          </a:prstGeom>
          <a:effectLst>
            <a:innerShdw blurRad="254000">
              <a:schemeClr val="tx1"/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4200" y="5486400"/>
            <a:ext cx="4495800" cy="76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oonlight master 2.png"/>
          <p:cNvPicPr>
            <a:picLocks noChangeAspect="1"/>
          </p:cNvPicPr>
          <p:nvPr/>
        </p:nvPicPr>
        <p:blipFill>
          <a:blip r:embed="rId13" cstate="print"/>
          <a:srcRect l="2391" t="1099" r="198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1201" y="792162"/>
            <a:ext cx="5311562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981201"/>
            <a:ext cx="5015753" cy="384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347908"/>
            <a:ext cx="21336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BA98EA66-808B-40E2-A065-F0A04717665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544234"/>
            <a:ext cx="28956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033246"/>
            <a:ext cx="1066800" cy="2151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bg2"/>
                </a:solidFill>
              </a:defRPr>
            </a:lvl1pPr>
          </a:lstStyle>
          <a:p>
            <a:fld id="{BCDDD89B-0640-4E52-8824-289AD3B316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effectLst>
            <a:reflection blurRad="6350" stA="55000" endA="300" endPos="255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200"/>
        </a:spcBef>
        <a:buClr>
          <a:schemeClr val="bg2"/>
        </a:buClr>
        <a:buFontTx/>
        <a:buBlip>
          <a:blip r:embed="rId14"/>
        </a:buBlip>
        <a:defRPr sz="22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1371600" indent="-228600" algn="l" defTabSz="914400" rtl="0" eaLnBrk="1" latinLnBrk="0" hangingPunct="1">
        <a:spcBef>
          <a:spcPts val="1200"/>
        </a:spcBef>
        <a:buClrTx/>
        <a:buFont typeface="Arial" pitchFamily="34" charset="0"/>
        <a:buChar char="•"/>
        <a:defRPr sz="18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6pPr>
      <a:lvl7pPr marL="1600200" indent="-228600" algn="l" defTabSz="914400" rtl="0" eaLnBrk="1" latinLnBrk="0" hangingPunct="1">
        <a:spcBef>
          <a:spcPts val="1200"/>
        </a:spcBef>
        <a:buClrTx/>
        <a:buFont typeface="Arial" pitchFamily="34" charset="0"/>
        <a:buChar char="•"/>
        <a:defRPr sz="18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7pPr>
      <a:lvl8pPr marL="1828800" indent="-228600" algn="l" defTabSz="914400" rtl="0" eaLnBrk="1" latinLnBrk="0" hangingPunct="1">
        <a:spcBef>
          <a:spcPts val="1200"/>
        </a:spcBef>
        <a:buClrTx/>
        <a:buFont typeface="Arial" pitchFamily="34" charset="0"/>
        <a:buChar char="•"/>
        <a:defRPr sz="1800" kern="1200" baseline="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ts val="1200"/>
        </a:spcBef>
        <a:buClrTx/>
        <a:buFont typeface="Arial" pitchFamily="34" charset="0"/>
        <a:buChar char="•"/>
        <a:defRPr sz="1800" kern="1200" baseline="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eSouza\Documents\Council\CMC61\Country%20Presentations\Montserrat\VID-20211013-WA0008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eSouza\Documents\Council\CMC61\Country%20Presentations\Montserrat\VID-20211013-WA0009.mp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eSouza\Documents\Council\CMC61\Country%20Presentations\Montserrat\VID-20211013-WA0011.mp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52600"/>
            <a:ext cx="6934200" cy="1801906"/>
          </a:xfrm>
        </p:spPr>
        <p:txBody>
          <a:bodyPr/>
          <a:lstStyle/>
          <a:p>
            <a:r>
              <a:rPr lang="en-US" dirty="0" smtClean="0"/>
              <a:t>2021 Weather in Montserrat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467600" cy="808038"/>
          </a:xfrm>
        </p:spPr>
        <p:txBody>
          <a:bodyPr/>
          <a:lstStyle/>
          <a:p>
            <a:r>
              <a:rPr lang="en-US" dirty="0" smtClean="0"/>
              <a:t>October 12</a:t>
            </a:r>
            <a:r>
              <a:rPr lang="en-US" baseline="30000" dirty="0" smtClean="0"/>
              <a:t>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1"/>
            <a:ext cx="8229600" cy="3841375"/>
          </a:xfrm>
        </p:spPr>
        <p:txBody>
          <a:bodyPr/>
          <a:lstStyle/>
          <a:p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Montserrat experience rainfall from a tropical wave on 12</a:t>
            </a:r>
            <a:r>
              <a:rPr lang="en-US" b="1" baseline="30000" dirty="0" smtClean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 October, with:</a:t>
            </a:r>
          </a:p>
          <a:p>
            <a:pPr lvl="1"/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Light rainfall on 12</a:t>
            </a:r>
            <a:r>
              <a:rPr lang="en-US" b="1" baseline="30000" dirty="0" smtClean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;</a:t>
            </a:r>
          </a:p>
          <a:p>
            <a:pPr lvl="1"/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Light continuous rainfall on 13</a:t>
            </a:r>
            <a:r>
              <a:rPr lang="en-US" b="1" baseline="30000" dirty="0" smtClean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 from 1535UTC, which produced 88.7mm of rainfall between 1535-1800UTC</a:t>
            </a:r>
            <a:endParaRPr lang="en-US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5311562" cy="808038"/>
          </a:xfrm>
        </p:spPr>
        <p:txBody>
          <a:bodyPr/>
          <a:lstStyle/>
          <a:p>
            <a:r>
              <a:rPr lang="en-US" dirty="0" smtClean="0"/>
              <a:t>Carr’s Bay</a:t>
            </a:r>
            <a:endParaRPr lang="en-US" dirty="0"/>
          </a:p>
        </p:txBody>
      </p:sp>
      <p:pic>
        <p:nvPicPr>
          <p:cNvPr id="4" name="VID-20211013-WA0008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90600" y="1219200"/>
            <a:ext cx="7162800" cy="53721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5311562" cy="808038"/>
          </a:xfrm>
        </p:spPr>
        <p:txBody>
          <a:bodyPr/>
          <a:lstStyle/>
          <a:p>
            <a:r>
              <a:rPr lang="en-US" dirty="0" err="1" smtClean="0"/>
              <a:t>Brades</a:t>
            </a:r>
            <a:r>
              <a:rPr lang="en-US" dirty="0" smtClean="0"/>
              <a:t> Primary School</a:t>
            </a:r>
            <a:endParaRPr lang="en-US" dirty="0"/>
          </a:p>
        </p:txBody>
      </p:sp>
      <p:pic>
        <p:nvPicPr>
          <p:cNvPr id="4" name="VID-20211013-WA0009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66800" y="1181100"/>
            <a:ext cx="7162800" cy="537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5311562" cy="808038"/>
          </a:xfrm>
        </p:spPr>
        <p:txBody>
          <a:bodyPr/>
          <a:lstStyle/>
          <a:p>
            <a:r>
              <a:rPr lang="en-US" dirty="0" smtClean="0"/>
              <a:t>Carr’s </a:t>
            </a:r>
            <a:r>
              <a:rPr lang="en-US" dirty="0" smtClean="0"/>
              <a:t>Bay Area</a:t>
            </a:r>
            <a:endParaRPr lang="en-US" dirty="0"/>
          </a:p>
        </p:txBody>
      </p:sp>
      <p:pic>
        <p:nvPicPr>
          <p:cNvPr id="6" name="VID-20211013-WA0011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90600" y="1371600"/>
            <a:ext cx="6934200" cy="52006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7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2667000"/>
            <a:ext cx="35051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END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onlight">
  <a:themeElements>
    <a:clrScheme name="Moonlight">
      <a:dk1>
        <a:srgbClr val="595959"/>
      </a:dk1>
      <a:lt1>
        <a:srgbClr val="FFFFFF"/>
      </a:lt1>
      <a:dk2>
        <a:srgbClr val="2AB7FF"/>
      </a:dk2>
      <a:lt2>
        <a:srgbClr val="DBE5F1"/>
      </a:lt2>
      <a:accent1>
        <a:srgbClr val="20378C"/>
      </a:accent1>
      <a:accent2>
        <a:srgbClr val="A20000"/>
      </a:accent2>
      <a:accent3>
        <a:srgbClr val="534088"/>
      </a:accent3>
      <a:accent4>
        <a:srgbClr val="2D9123"/>
      </a:accent4>
      <a:accent5>
        <a:srgbClr val="7E2C80"/>
      </a:accent5>
      <a:accent6>
        <a:srgbClr val="4A4EC5"/>
      </a:accent6>
      <a:hlink>
        <a:srgbClr val="BBECFF"/>
      </a:hlink>
      <a:folHlink>
        <a:srgbClr val="DDDDDD"/>
      </a:folHlink>
    </a:clrScheme>
    <a:fontScheme name="Moonlight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onlight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50000"/>
              </a:schemeClr>
            </a:gs>
            <a:gs pos="35000">
              <a:schemeClr val="phClr">
                <a:tint val="80000"/>
                <a:satMod val="200000"/>
              </a:schemeClr>
            </a:gs>
            <a:gs pos="100000">
              <a:schemeClr val="phClr">
                <a:tint val="75000"/>
                <a:satMod val="250000"/>
              </a:schemeClr>
            </a:gs>
          </a:gsLst>
          <a:path path="rect">
            <a:fillToRect l="100000" t="100000"/>
          </a:path>
        </a:gradFill>
        <a:gradFill rotWithShape="1">
          <a:gsLst>
            <a:gs pos="0">
              <a:schemeClr val="phClr">
                <a:shade val="60000"/>
                <a:satMod val="150000"/>
              </a:schemeClr>
            </a:gs>
            <a:gs pos="80000">
              <a:schemeClr val="phClr">
                <a:shade val="100000"/>
                <a:satMod val="130000"/>
              </a:schemeClr>
            </a:gs>
            <a:gs pos="100000">
              <a:schemeClr val="phClr">
                <a:tint val="9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6350" cap="flat" cmpd="sng" algn="ctr">
          <a:solidFill>
            <a:schemeClr val="phClr">
              <a:shade val="95000"/>
              <a:satMod val="115000"/>
            </a:schemeClr>
          </a:solidFill>
          <a:prstDash val="solid"/>
        </a:ln>
        <a:ln w="12700" cap="flat" cmpd="sng" algn="ctr">
          <a:solidFill>
            <a:schemeClr val="phClr">
              <a:satMod val="110000"/>
            </a:schemeClr>
          </a:solidFill>
          <a:prstDash val="solid"/>
        </a:ln>
        <a:ln w="25400" cap="flat" cmpd="sng" algn="ctr">
          <a:solidFill>
            <a:schemeClr val="phClr">
              <a:shade val="90000"/>
              <a:satMod val="115000"/>
            </a:schemeClr>
          </a:solidFill>
          <a:prstDash val="solid"/>
        </a:ln>
      </a:lnStyleLst>
      <a:effectStyleLst>
        <a:effectStyle>
          <a:effectLst>
            <a:outerShdw blurRad="50800" dist="25400" dir="5400000" sx="101000" sy="101000" algn="ctr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76200" dist="25400" dir="13500000">
              <a:srgbClr val="000000">
                <a:alpha val="60000"/>
              </a:srgbClr>
            </a:innerShdw>
          </a:effectLst>
          <a:scene3d>
            <a:camera prst="orthographicFront">
              <a:rot lat="0" lon="0" rev="0"/>
            </a:camera>
            <a:lightRig rig="balanced" dir="tl">
              <a:rot lat="0" lon="0" rev="4200000"/>
            </a:lightRig>
          </a:scene3d>
          <a:sp3d>
            <a:bevelT w="25400" h="12700" prst="softRound"/>
          </a:sp3d>
        </a:effectStyle>
        <a:effectStyle>
          <a:effectLst>
            <a:innerShdw blurRad="76200" dist="25400" dir="13500000">
              <a:srgbClr val="000000">
                <a:alpha val="60000"/>
              </a:srgbClr>
            </a:innerShdw>
            <a:softEdge rad="3175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lumMod val="90000"/>
              </a:schemeClr>
            </a:gs>
            <a:gs pos="30000">
              <a:schemeClr val="phClr">
                <a:lumMod val="75000"/>
              </a:schemeClr>
            </a:gs>
            <a:gs pos="100000">
              <a:schemeClr val="phClr">
                <a:lumMod val="1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lumMod val="90000"/>
              </a:schemeClr>
            </a:gs>
            <a:gs pos="30000">
              <a:schemeClr val="phClr">
                <a:lumMod val="75000"/>
              </a:schemeClr>
            </a:gs>
            <a:gs pos="100000">
              <a:schemeClr val="phClr">
                <a:lumMod val="10000"/>
              </a:schemeClr>
            </a:gs>
          </a:gsLst>
          <a:path path="rect">
            <a:fillToRect l="100000" t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Moonlight</Template>
  <TotalTime>19</TotalTime>
  <Words>48</Words>
  <Application>Microsoft Office PowerPoint</Application>
  <PresentationFormat>On-screen Show (4:3)</PresentationFormat>
  <Paragraphs>9</Paragraphs>
  <Slides>6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Moonlight</vt:lpstr>
      <vt:lpstr>2021 Weather in Montserrat</vt:lpstr>
      <vt:lpstr>October 12th</vt:lpstr>
      <vt:lpstr>Carr’s Bay</vt:lpstr>
      <vt:lpstr>Brades Primary School</vt:lpstr>
      <vt:lpstr>Carr’s Bay Area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Weather in Montserrat 2021</dc:title>
  <dc:creator>DeSouza</dc:creator>
  <cp:lastModifiedBy>DeSouza</cp:lastModifiedBy>
  <cp:revision>3</cp:revision>
  <dcterms:created xsi:type="dcterms:W3CDTF">2021-11-17T18:55:28Z</dcterms:created>
  <dcterms:modified xsi:type="dcterms:W3CDTF">2021-11-17T19:14:34Z</dcterms:modified>
</cp:coreProperties>
</file>